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96" r:id="rId3"/>
    <p:sldId id="283" r:id="rId4"/>
    <p:sldId id="284" r:id="rId5"/>
    <p:sldId id="285" r:id="rId6"/>
    <p:sldId id="275" r:id="rId7"/>
    <p:sldId id="276" r:id="rId8"/>
    <p:sldId id="277" r:id="rId9"/>
    <p:sldId id="278" r:id="rId10"/>
    <p:sldId id="280" r:id="rId11"/>
    <p:sldId id="279" r:id="rId12"/>
    <p:sldId id="281" r:id="rId13"/>
    <p:sldId id="282" r:id="rId14"/>
    <p:sldId id="286" r:id="rId15"/>
    <p:sldId id="287" r:id="rId16"/>
    <p:sldId id="288" r:id="rId17"/>
    <p:sldId id="289" r:id="rId18"/>
    <p:sldId id="290" r:id="rId19"/>
    <p:sldId id="291" r:id="rId20"/>
    <p:sldId id="294" r:id="rId21"/>
    <p:sldId id="292" r:id="rId2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23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2" d="100"/>
          <a:sy n="72" d="100"/>
        </p:scale>
        <p:origin x="14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5126-DDD9-4DE3-AA4C-4502E584D143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FA3D-87B5-4D4E-9B27-97B11D96E5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6652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5126-DDD9-4DE3-AA4C-4502E584D143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FA3D-87B5-4D4E-9B27-97B11D96E5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7677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5126-DDD9-4DE3-AA4C-4502E584D143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FA3D-87B5-4D4E-9B27-97B11D96E5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01197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5126-DDD9-4DE3-AA4C-4502E584D143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FA3D-87B5-4D4E-9B27-97B11D96E5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74387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5126-DDD9-4DE3-AA4C-4502E584D143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FA3D-87B5-4D4E-9B27-97B11D96E5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72272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5126-DDD9-4DE3-AA4C-4502E584D143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FA3D-87B5-4D4E-9B27-97B11D96E5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03955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5126-DDD9-4DE3-AA4C-4502E584D143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FA3D-87B5-4D4E-9B27-97B11D96E5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8730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5126-DDD9-4DE3-AA4C-4502E584D143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FA3D-87B5-4D4E-9B27-97B11D96E5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61945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5126-DDD9-4DE3-AA4C-4502E584D143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FA3D-87B5-4D4E-9B27-97B11D96E5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57333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5126-DDD9-4DE3-AA4C-4502E584D143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FA3D-87B5-4D4E-9B27-97B11D96E5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8086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5126-DDD9-4DE3-AA4C-4502E584D143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FA3D-87B5-4D4E-9B27-97B11D96E5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75314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65126-DDD9-4DE3-AA4C-4502E584D143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7FA3D-87B5-4D4E-9B27-97B11D96E5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9103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368151"/>
          </a:xfrm>
        </p:spPr>
        <p:txBody>
          <a:bodyPr>
            <a:normAutofit/>
          </a:bodyPr>
          <a:lstStyle/>
          <a:p>
            <a:r>
              <a:rPr lang="fa-IR" sz="4800" dirty="0">
                <a:solidFill>
                  <a:srgbClr val="7030A0"/>
                </a:solidFill>
                <a:cs typeface="B Titr" pitchFamily="2" charset="-78"/>
              </a:rPr>
              <a:t>بسم الله الرحمن الرحیم</a:t>
            </a:r>
          </a:p>
        </p:txBody>
      </p:sp>
    </p:spTree>
    <p:extLst>
      <p:ext uri="{BB962C8B-B14F-4D97-AF65-F5344CB8AC3E}">
        <p14:creationId xmlns:p14="http://schemas.microsoft.com/office/powerpoint/2010/main" val="2093378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20689"/>
            <a:ext cx="8712968" cy="4002630"/>
          </a:xfrm>
          <a:prstGeom prst="rect">
            <a:avLst/>
          </a:prstGeom>
          <a:ln w="88900" cap="sq" cmpd="thickThin">
            <a:solidFill>
              <a:srgbClr val="0070C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067904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780928"/>
            <a:ext cx="8568952" cy="3816424"/>
          </a:xfrm>
          <a:prstGeom prst="rect">
            <a:avLst/>
          </a:prstGeom>
          <a:ln w="88900" cap="sq" cmpd="thickThin">
            <a:solidFill>
              <a:srgbClr val="0070C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TextBox 1"/>
          <p:cNvSpPr txBox="1"/>
          <p:nvPr/>
        </p:nvSpPr>
        <p:spPr>
          <a:xfrm>
            <a:off x="251520" y="188640"/>
            <a:ext cx="8393643" cy="23083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fa-IR"/>
            </a:defPPr>
            <a:lvl1pPr>
              <a:lnSpc>
                <a:spcPct val="150000"/>
              </a:lnSpc>
              <a:defRPr sz="2400" b="1">
                <a:solidFill>
                  <a:schemeClr val="dk1"/>
                </a:solidFill>
                <a:cs typeface="B Lotus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a-IR" dirty="0"/>
              <a:t>سپس از قسمت ارائه خدمت ، ارائه دارو و اقلام بهداشتی نسبت به تحویل آن اقدام می کنیم. </a:t>
            </a:r>
          </a:p>
          <a:p>
            <a:r>
              <a:rPr lang="fa-IR" dirty="0"/>
              <a:t>نکته : از این قسمت تنها می توان داروهایی که همین خدمت دهنده توزیع کرده را مشاهده کرد اما از خلاصه پرونده همه دارو های تحویل شده را می توان دید.</a:t>
            </a:r>
          </a:p>
        </p:txBody>
      </p:sp>
    </p:spTree>
    <p:extLst>
      <p:ext uri="{BB962C8B-B14F-4D97-AF65-F5344CB8AC3E}">
        <p14:creationId xmlns:p14="http://schemas.microsoft.com/office/powerpoint/2010/main" val="316097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032" y="188640"/>
            <a:ext cx="3826768" cy="85010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4000" dirty="0">
                <a:cs typeface="B Titr" pitchFamily="2" charset="-78"/>
              </a:rPr>
              <a:t>گزارش گیری</a:t>
            </a:r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96752"/>
            <a:ext cx="8208912" cy="4536504"/>
          </a:xfrm>
          <a:prstGeom prst="rect">
            <a:avLst/>
          </a:prstGeom>
          <a:ln w="88900" cap="sq" cmpd="thickThin">
            <a:solidFill>
              <a:srgbClr val="0070C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Rectangle 7"/>
          <p:cNvSpPr/>
          <p:nvPr/>
        </p:nvSpPr>
        <p:spPr>
          <a:xfrm>
            <a:off x="2195736" y="3717032"/>
            <a:ext cx="1296144" cy="43204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331640" y="3933056"/>
            <a:ext cx="720080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425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333184"/>
            <a:ext cx="8530713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fa-IR" sz="2400" b="1" dirty="0">
                <a:cs typeface="B Lotus" pitchFamily="2" charset="-78"/>
              </a:rPr>
              <a:t>گزارش مراقبت ها               گزارش مراقبت های انجام شده             سپس فیلترهای لازم انجام می شود.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868144" y="748684"/>
            <a:ext cx="93610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1763688" y="748684"/>
            <a:ext cx="93610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15762"/>
            <a:ext cx="8530713" cy="4637574"/>
          </a:xfrm>
          <a:prstGeom prst="rect">
            <a:avLst/>
          </a:prstGeom>
          <a:ln w="88900" cap="sq" cmpd="thickThin">
            <a:solidFill>
              <a:srgbClr val="0070C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200290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2999" y="1772816"/>
            <a:ext cx="4753224" cy="317009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fa-IR" sz="3600" dirty="0"/>
              <a:t> </a:t>
            </a:r>
          </a:p>
          <a:p>
            <a:pPr algn="ctr"/>
            <a:r>
              <a:rPr lang="fa-IR" sz="4400" dirty="0">
                <a:solidFill>
                  <a:srgbClr val="7030A0"/>
                </a:solidFill>
                <a:cs typeface="B Titr" pitchFamily="2" charset="-78"/>
              </a:rPr>
              <a:t>برنامه سلامت سالمندان</a:t>
            </a:r>
            <a:br>
              <a:rPr lang="fa-IR" sz="3200" dirty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>
                <a:solidFill>
                  <a:srgbClr val="7030A0"/>
                </a:solidFill>
                <a:cs typeface="B Titr" pitchFamily="2" charset="-78"/>
              </a:rPr>
              <a:t> </a:t>
            </a:r>
          </a:p>
          <a:p>
            <a:pPr algn="ctr"/>
            <a:r>
              <a:rPr lang="fa-IR" sz="4000" dirty="0">
                <a:solidFill>
                  <a:srgbClr val="7030A0"/>
                </a:solidFill>
                <a:cs typeface="B Titr" pitchFamily="2" charset="-78"/>
              </a:rPr>
              <a:t>ویژه پزشک</a:t>
            </a:r>
            <a:br>
              <a:rPr lang="fa-IR" sz="4400" dirty="0">
                <a:solidFill>
                  <a:srgbClr val="7030A0"/>
                </a:solidFill>
                <a:cs typeface="B Titr" pitchFamily="2" charset="-78"/>
              </a:rPr>
            </a:br>
            <a:endParaRPr lang="fa-IR" sz="4800" dirty="0"/>
          </a:p>
        </p:txBody>
      </p:sp>
    </p:spTree>
    <p:extLst>
      <p:ext uri="{BB962C8B-B14F-4D97-AF65-F5344CB8AC3E}">
        <p14:creationId xmlns:p14="http://schemas.microsoft.com/office/powerpoint/2010/main" val="3372718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188640"/>
            <a:ext cx="8321635" cy="13849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fa-IR"/>
            </a:defPPr>
            <a:lvl1pPr>
              <a:lnSpc>
                <a:spcPct val="150000"/>
              </a:lnSpc>
              <a:defRPr sz="2400" b="1">
                <a:solidFill>
                  <a:schemeClr val="dk1"/>
                </a:solidFill>
                <a:cs typeface="B Lotus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fa-IR" sz="2800" dirty="0"/>
              <a:t>با نقش پزشک ابتدا از فهرست خدمت گیرندگان فرد سالمند انتخاب شده و از قسمت ارائه خدمت ، فهرست مراقبت ها ، مراقبت های انجام نشده انتخاب و تکمیل می شود.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80082"/>
            <a:ext cx="8748464" cy="4889278"/>
          </a:xfrm>
          <a:prstGeom prst="rect">
            <a:avLst/>
          </a:prstGeom>
          <a:ln w="88900" cap="sq" cmpd="thickThin">
            <a:solidFill>
              <a:srgbClr val="0070C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648244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5" y="332656"/>
            <a:ext cx="8465651" cy="13849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fa-IR"/>
            </a:defPPr>
            <a:lvl1pPr>
              <a:lnSpc>
                <a:spcPct val="100000"/>
              </a:lnSpc>
              <a:defRPr sz="2800" b="1">
                <a:solidFill>
                  <a:schemeClr val="dk1"/>
                </a:solidFill>
                <a:cs typeface="B Lotus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a-IR" dirty="0"/>
              <a:t>در سالمندان دچار اختلالات فشارخون و دیابت که به پزشک ارجاع شدند قسمت های زیر تکمیل و در افراد سالم با کلیک روی ضربدر قرمز غیر فعال می شود. </a:t>
            </a: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204864"/>
            <a:ext cx="8280920" cy="3096344"/>
          </a:xfrm>
          <a:prstGeom prst="rect">
            <a:avLst/>
          </a:prstGeom>
          <a:ln w="88900" cap="sq" cmpd="thickThin">
            <a:solidFill>
              <a:srgbClr val="0070C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081443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9142" y="260648"/>
            <a:ext cx="8359322" cy="13849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fa-IR"/>
            </a:defPPr>
            <a:lvl1pPr>
              <a:lnSpc>
                <a:spcPct val="100000"/>
              </a:lnSpc>
              <a:defRPr sz="2800" b="1">
                <a:solidFill>
                  <a:schemeClr val="dk1"/>
                </a:solidFill>
                <a:cs typeface="B Lotus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fa-IR" dirty="0"/>
              <a:t>قسمت تشخیص زود هنگام سرطان روده بزرگ پس از انجام تست فیت و بقیه قسمت های زیر برای همه سالمندان تکمیل می شود 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60849"/>
            <a:ext cx="8568952" cy="4248472"/>
          </a:xfrm>
          <a:prstGeom prst="rect">
            <a:avLst/>
          </a:prstGeom>
          <a:ln w="88900" cap="sq" cmpd="thickThin">
            <a:solidFill>
              <a:srgbClr val="0070C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275271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2999" y="1772816"/>
            <a:ext cx="4753224" cy="317009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fa-IR" sz="3600" dirty="0"/>
              <a:t> </a:t>
            </a:r>
          </a:p>
          <a:p>
            <a:pPr algn="ctr"/>
            <a:r>
              <a:rPr lang="fa-IR" sz="4400" dirty="0">
                <a:solidFill>
                  <a:srgbClr val="7030A0"/>
                </a:solidFill>
                <a:cs typeface="B Titr" pitchFamily="2" charset="-78"/>
              </a:rPr>
              <a:t>برنامه سلامت سالمندان</a:t>
            </a:r>
            <a:br>
              <a:rPr lang="fa-IR" sz="3200" dirty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>
                <a:solidFill>
                  <a:srgbClr val="7030A0"/>
                </a:solidFill>
                <a:cs typeface="B Titr" pitchFamily="2" charset="-78"/>
              </a:rPr>
              <a:t> </a:t>
            </a:r>
          </a:p>
          <a:p>
            <a:pPr algn="ctr"/>
            <a:r>
              <a:rPr lang="fa-IR" sz="4000" dirty="0">
                <a:solidFill>
                  <a:srgbClr val="7030A0"/>
                </a:solidFill>
                <a:cs typeface="B Titr" pitchFamily="2" charset="-78"/>
              </a:rPr>
              <a:t>کارشناس ستادی</a:t>
            </a:r>
            <a:br>
              <a:rPr lang="fa-IR" sz="4400" dirty="0">
                <a:solidFill>
                  <a:srgbClr val="7030A0"/>
                </a:solidFill>
                <a:cs typeface="B Titr" pitchFamily="2" charset="-78"/>
              </a:rPr>
            </a:br>
            <a:endParaRPr lang="fa-IR" sz="4800" dirty="0"/>
          </a:p>
        </p:txBody>
      </p:sp>
    </p:spTree>
    <p:extLst>
      <p:ext uri="{BB962C8B-B14F-4D97-AF65-F5344CB8AC3E}">
        <p14:creationId xmlns:p14="http://schemas.microsoft.com/office/powerpoint/2010/main" val="28795590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2813" y="260648"/>
            <a:ext cx="8465651" cy="13849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fa-IR"/>
            </a:defPPr>
            <a:lvl1pPr>
              <a:lnSpc>
                <a:spcPct val="150000"/>
              </a:lnSpc>
              <a:defRPr sz="2800" b="1">
                <a:solidFill>
                  <a:schemeClr val="dk1"/>
                </a:solidFill>
                <a:cs typeface="B Lotus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fa-IR" dirty="0"/>
              <a:t>از قسمت فهرست خدمت گیرندگان تعداد جمعیت سالمند را می توان با فیلتر جنس ، واحد ارائه خدمت ، ملیت و جمعیت شهری یا روستایی استخراج کرد.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13" y="1831980"/>
            <a:ext cx="8609668" cy="4549348"/>
          </a:xfrm>
          <a:prstGeom prst="rect">
            <a:avLst/>
          </a:prstGeom>
          <a:ln w="88900" cap="sq" cmpd="thickThin">
            <a:solidFill>
              <a:srgbClr val="0070C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Rectangle 4"/>
          <p:cNvSpPr/>
          <p:nvPr/>
        </p:nvSpPr>
        <p:spPr>
          <a:xfrm>
            <a:off x="1907704" y="3284984"/>
            <a:ext cx="576064" cy="2880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6084168" y="4869160"/>
            <a:ext cx="2808313" cy="36004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4716016" y="5661248"/>
            <a:ext cx="1368152" cy="36004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3275856" y="5661248"/>
            <a:ext cx="1311791" cy="36004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74366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C42BB-31C1-47AA-8D53-C091AEDF2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544616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fa-IR" sz="4800" dirty="0">
                <a:solidFill>
                  <a:srgbClr val="7030A0"/>
                </a:solidFill>
                <a:cs typeface="B Titr" pitchFamily="2" charset="-78"/>
              </a:rPr>
              <a:t>سامانه یکپارچه بهداشت (سیب)</a:t>
            </a:r>
          </a:p>
          <a:p>
            <a:pPr marL="0" lvl="0" indent="0" algn="ctr">
              <a:buNone/>
            </a:pPr>
            <a:br>
              <a:rPr lang="fa-IR" sz="4300" dirty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600" dirty="0">
                <a:solidFill>
                  <a:srgbClr val="7030A0"/>
                </a:solidFill>
                <a:cs typeface="B Titr" pitchFamily="2" charset="-78"/>
              </a:rPr>
              <a:t>برنامه سلامت سالمندان </a:t>
            </a:r>
            <a:br>
              <a:rPr lang="fa-IR" sz="3600" dirty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600" dirty="0">
                <a:solidFill>
                  <a:srgbClr val="7030A0"/>
                </a:solidFill>
                <a:cs typeface="B Titr" pitchFamily="2" charset="-78"/>
              </a:rPr>
              <a:t>ویژه مراقب سلامت</a:t>
            </a:r>
            <a:br>
              <a:rPr lang="fa-IR" sz="2800" dirty="0">
                <a:solidFill>
                  <a:srgbClr val="7030A0"/>
                </a:solidFill>
                <a:cs typeface="B Titr" pitchFamily="2" charset="-78"/>
              </a:rPr>
            </a:br>
            <a:br>
              <a:rPr lang="fa-IR" sz="2000">
                <a:solidFill>
                  <a:srgbClr val="7030A0"/>
                </a:solidFill>
                <a:cs typeface="B Titr" pitchFamily="2" charset="-78"/>
              </a:rPr>
            </a:br>
            <a:endParaRPr lang="fa-IR" sz="2000">
              <a:solidFill>
                <a:srgbClr val="7030A0"/>
              </a:solidFill>
              <a:cs typeface="B Titr" pitchFamily="2" charset="-78"/>
            </a:endParaRPr>
          </a:p>
          <a:p>
            <a:pPr marL="0" lvl="0" indent="0" algn="ctr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4307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3545" y="1034733"/>
            <a:ext cx="8321636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fa-IR"/>
            </a:defPPr>
            <a:lvl1pPr>
              <a:lnSpc>
                <a:spcPct val="100000"/>
              </a:lnSpc>
              <a:defRPr sz="2800" b="1">
                <a:solidFill>
                  <a:schemeClr val="dk1"/>
                </a:solidFill>
                <a:cs typeface="B Lotus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a-IR" dirty="0"/>
              <a:t>درصد پوشش مراقبت سالمندان</a:t>
            </a:r>
          </a:p>
          <a:p>
            <a:endParaRPr lang="fa-IR" dirty="0"/>
          </a:p>
        </p:txBody>
      </p:sp>
      <p:sp>
        <p:nvSpPr>
          <p:cNvPr id="4" name="TextBox 3"/>
          <p:cNvSpPr txBox="1"/>
          <p:nvPr/>
        </p:nvSpPr>
        <p:spPr>
          <a:xfrm>
            <a:off x="467543" y="2549222"/>
            <a:ext cx="8393643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3200" b="1" dirty="0">
                <a:solidFill>
                  <a:srgbClr val="5C23E9"/>
                </a:solidFill>
                <a:cs typeface="B Lotus" pitchFamily="2" charset="-78"/>
              </a:rPr>
              <a:t>صورت کسر : از قسمت شبکه ارائه خدمت ، فعالیت کاربران سامانه فیلتر تحت پوشش انتخاب و براساس خدمت غربالگری افسردگی و  یا مراقبت از نظر خطر سقوط تعداد فرد مراقبت شده انتخاب می شود.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55576" y="1556792"/>
            <a:ext cx="288032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5576" y="1167135"/>
            <a:ext cx="2771913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b="1" dirty="0">
                <a:solidFill>
                  <a:schemeClr val="dk1"/>
                </a:solidFill>
                <a:cs typeface="B Lotus" pitchFamily="2" charset="-78"/>
              </a:rPr>
              <a:t>تعداد سالمند مراقبت شده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7166" y="1599183"/>
            <a:ext cx="2776722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b="1" dirty="0">
                <a:solidFill>
                  <a:schemeClr val="dk1"/>
                </a:solidFill>
                <a:cs typeface="B Lotus" pitchFamily="2" charset="-78"/>
              </a:rPr>
              <a:t>کل سالمندان تحت پوشش</a:t>
            </a:r>
          </a:p>
        </p:txBody>
      </p:sp>
      <p:sp>
        <p:nvSpPr>
          <p:cNvPr id="10" name="Multiply 9"/>
          <p:cNvSpPr/>
          <p:nvPr/>
        </p:nvSpPr>
        <p:spPr>
          <a:xfrm>
            <a:off x="3707904" y="1310595"/>
            <a:ext cx="360040" cy="46222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TextBox 10"/>
          <p:cNvSpPr txBox="1"/>
          <p:nvPr/>
        </p:nvSpPr>
        <p:spPr>
          <a:xfrm>
            <a:off x="3998795" y="1331476"/>
            <a:ext cx="66556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b="1" dirty="0">
                <a:solidFill>
                  <a:schemeClr val="dk1"/>
                </a:solidFill>
                <a:cs typeface="B Lotus" pitchFamily="2" charset="-78"/>
              </a:rPr>
              <a:t>100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98101" y="188640"/>
            <a:ext cx="4875054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>
                <a:solidFill>
                  <a:srgbClr val="7030A0"/>
                </a:solidFill>
                <a:cs typeface="B Titr" pitchFamily="2" charset="-78"/>
              </a:rPr>
              <a:t>استخراج آمار پوشش مراقبت سالمند :</a:t>
            </a:r>
          </a:p>
        </p:txBody>
      </p:sp>
    </p:spTree>
    <p:extLst>
      <p:ext uri="{BB962C8B-B14F-4D97-AF65-F5344CB8AC3E}">
        <p14:creationId xmlns:p14="http://schemas.microsoft.com/office/powerpoint/2010/main" val="16468595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747540"/>
            <a:ext cx="8676456" cy="2889420"/>
          </a:xfrm>
          <a:prstGeom prst="rect">
            <a:avLst/>
          </a:prstGeom>
          <a:ln w="88900" cap="sq" cmpd="thickThin">
            <a:solidFill>
              <a:srgbClr val="0070C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8676457" cy="3096343"/>
          </a:xfrm>
          <a:prstGeom prst="rect">
            <a:avLst/>
          </a:prstGeom>
          <a:ln w="88900" cap="sq" cmpd="thickThin">
            <a:solidFill>
              <a:srgbClr val="0070C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6100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4800" dirty="0">
                <a:solidFill>
                  <a:srgbClr val="7030A0"/>
                </a:solidFill>
                <a:cs typeface="B Titr" pitchFamily="2" charset="-78"/>
              </a:rPr>
              <a:t>برنامه سلامت سالمندان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568" y="1916832"/>
            <a:ext cx="8028257" cy="34163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fa-IR" sz="2400" b="1" dirty="0">
                <a:cs typeface="B Lotus" pitchFamily="2" charset="-78"/>
              </a:rPr>
              <a:t>مرکز، پایگاه و خانه بهداشت باید اطلاعاتی از جمعیت سالمند خود داشته باشد شامل :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b="1" dirty="0">
                <a:cs typeface="B Lotus" pitchFamily="2" charset="-78"/>
              </a:rPr>
              <a:t>جمعیت کل مرکز، پایگاه و خانه بهداشت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b="1" dirty="0">
                <a:cs typeface="B Lotus" pitchFamily="2" charset="-78"/>
              </a:rPr>
              <a:t> جمعیت سالمندان و درصد آن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b="1" dirty="0">
                <a:cs typeface="B Lotus" pitchFamily="2" charset="-78"/>
              </a:rPr>
              <a:t> جمعیت سالمند 70-60 سال و درصد آن (جمعیت سالمند 70-60 سال به جمعیت سالمند)</a:t>
            </a:r>
          </a:p>
        </p:txBody>
      </p:sp>
    </p:spTree>
    <p:extLst>
      <p:ext uri="{BB962C8B-B14F-4D97-AF65-F5344CB8AC3E}">
        <p14:creationId xmlns:p14="http://schemas.microsoft.com/office/powerpoint/2010/main" val="3352498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332656"/>
            <a:ext cx="8465651" cy="6001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fa-IR" sz="2400" b="1" dirty="0">
                <a:cs typeface="B Titr" pitchFamily="2" charset="-78"/>
              </a:rPr>
              <a:t>روش گزارش گیری جمعیت و جمعیت سالمند از قسمت خدمت گیرندگان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219" y="3433192"/>
            <a:ext cx="8784976" cy="2782573"/>
          </a:xfrm>
          <a:prstGeom prst="rect">
            <a:avLst/>
          </a:prstGeom>
          <a:ln w="88900" cap="sq" cmpd="thickThin">
            <a:solidFill>
              <a:srgbClr val="0070C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Rectangle 5"/>
          <p:cNvSpPr/>
          <p:nvPr/>
        </p:nvSpPr>
        <p:spPr>
          <a:xfrm>
            <a:off x="6493307" y="3616072"/>
            <a:ext cx="2439888" cy="504056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TextBox 8"/>
          <p:cNvSpPr txBox="1"/>
          <p:nvPr/>
        </p:nvSpPr>
        <p:spPr>
          <a:xfrm>
            <a:off x="365477" y="1340768"/>
            <a:ext cx="8434358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fa-IR" sz="2400" b="1" dirty="0">
                <a:cs typeface="B Lotus" pitchFamily="2" charset="-78"/>
              </a:rPr>
              <a:t>در فهرست خدمت گیرندگان وارد شده و بدون فیلتر کردن جستجو را می زنیم تعداد جمعیت تحت پوشش به دست می آید.</a:t>
            </a:r>
          </a:p>
        </p:txBody>
      </p:sp>
      <p:cxnSp>
        <p:nvCxnSpPr>
          <p:cNvPr id="11" name="Straight Arrow Connector 10"/>
          <p:cNvCxnSpPr>
            <a:stCxn id="12" idx="3"/>
          </p:cNvCxnSpPr>
          <p:nvPr/>
        </p:nvCxnSpPr>
        <p:spPr>
          <a:xfrm flipV="1">
            <a:off x="4920058" y="3841812"/>
            <a:ext cx="1212494" cy="211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36208" y="3632175"/>
            <a:ext cx="188385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fa-IR" sz="2400" b="1" dirty="0">
                <a:cs typeface="B Lotus" pitchFamily="2" charset="-78"/>
              </a:rPr>
              <a:t>کل جمعیت مرکز</a:t>
            </a:r>
          </a:p>
        </p:txBody>
      </p:sp>
    </p:spTree>
    <p:extLst>
      <p:ext uri="{BB962C8B-B14F-4D97-AF65-F5344CB8AC3E}">
        <p14:creationId xmlns:p14="http://schemas.microsoft.com/office/powerpoint/2010/main" val="1335998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02865" y="116632"/>
            <a:ext cx="1914306" cy="6001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fa-IR" sz="2400" b="1" dirty="0">
                <a:cs typeface="B Titr" pitchFamily="2" charset="-78"/>
              </a:rPr>
              <a:t>جمعیت سالمند 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836712"/>
            <a:ext cx="872239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a-IR" sz="2400" b="1" dirty="0">
                <a:solidFill>
                  <a:schemeClr val="dk1"/>
                </a:solidFill>
                <a:cs typeface="B Lotus" pitchFamily="2" charset="-78"/>
              </a:rPr>
              <a:t>در قسمت فهرست خدمت گیرندگان تنها با فیلتر سن از 60 می توان تعداد سالمند مرکز را مشاهده کرد.</a:t>
            </a: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59" y="1844824"/>
            <a:ext cx="8393643" cy="2010989"/>
          </a:xfrm>
          <a:prstGeom prst="rect">
            <a:avLst/>
          </a:prstGeom>
          <a:ln w="88900" cap="sq" cmpd="thickThin">
            <a:solidFill>
              <a:srgbClr val="0070C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Rectangle 6"/>
          <p:cNvSpPr/>
          <p:nvPr/>
        </p:nvSpPr>
        <p:spPr>
          <a:xfrm>
            <a:off x="7020272" y="1844824"/>
            <a:ext cx="1914305" cy="648072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508104" y="2204864"/>
            <a:ext cx="1296144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621430" y="1916832"/>
            <a:ext cx="167065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fa-IR" sz="2400" b="1" dirty="0">
                <a:cs typeface="B Lotus" pitchFamily="2" charset="-78"/>
              </a:rPr>
              <a:t>جمعیت سالمند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31850" y="4005064"/>
            <a:ext cx="2815193" cy="5155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fa-IR" sz="2000" b="1" dirty="0">
                <a:cs typeface="B Titr" pitchFamily="2" charset="-78"/>
              </a:rPr>
              <a:t>جمعیت سالمند 70-60 سال :</a:t>
            </a:r>
          </a:p>
        </p:txBody>
      </p:sp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941168"/>
            <a:ext cx="8578374" cy="1800200"/>
          </a:xfrm>
          <a:prstGeom prst="rect">
            <a:avLst/>
          </a:prstGeom>
        </p:spPr>
      </p:pic>
      <p:pic>
        <p:nvPicPr>
          <p:cNvPr id="13" name="Picture 1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653136"/>
            <a:ext cx="8578374" cy="2016224"/>
          </a:xfrm>
          <a:prstGeom prst="rect">
            <a:avLst/>
          </a:prstGeom>
          <a:ln w="88900" cap="sq" cmpd="thickThin">
            <a:solidFill>
              <a:srgbClr val="0070C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4" name="Rectangle 13"/>
          <p:cNvSpPr/>
          <p:nvPr/>
        </p:nvSpPr>
        <p:spPr>
          <a:xfrm>
            <a:off x="7020272" y="4653136"/>
            <a:ext cx="1914305" cy="648072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18189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76788"/>
          </a:xfrm>
        </p:spPr>
        <p:txBody>
          <a:bodyPr>
            <a:normAutofit/>
          </a:bodyPr>
          <a:lstStyle/>
          <a:p>
            <a:r>
              <a:rPr lang="fa-IR" sz="4800" dirty="0">
                <a:solidFill>
                  <a:srgbClr val="7030A0"/>
                </a:solidFill>
                <a:cs typeface="B Titr" pitchFamily="2" charset="-78"/>
              </a:rPr>
              <a:t>برنامه سلامت سالمندان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12776"/>
            <a:ext cx="8784976" cy="5040560"/>
          </a:xfrm>
          <a:prstGeom prst="rect">
            <a:avLst/>
          </a:prstGeom>
          <a:ln w="88900" cap="sq" cmpd="thickThin">
            <a:solidFill>
              <a:srgbClr val="0070C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512796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404664"/>
            <a:ext cx="8249627" cy="332398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fa-IR" sz="2800" dirty="0">
                <a:cs typeface="B Titr" pitchFamily="2" charset="-78"/>
              </a:rPr>
              <a:t>ثبت مکمل در سالمندان</a:t>
            </a:r>
          </a:p>
          <a:p>
            <a:pPr algn="just">
              <a:lnSpc>
                <a:spcPct val="150000"/>
              </a:lnSpc>
            </a:pPr>
            <a:r>
              <a:rPr lang="fa-IR" sz="2800" b="1" dirty="0">
                <a:cs typeface="B Lotus" pitchFamily="2" charset="-78"/>
              </a:rPr>
              <a:t>برای ثبت مکمل ها ابتدا با مراجعه به خلاصه پرونده فرد تاریخ آخرین توزیع مکمل بررسی و سپس نسبت به ارائه دارو اقدام گردد. زیرا ممکن است سالمند در مراجعه قبلی توسط  مراقب سلامت دیگری بررسی شده و مکمل دریا فت کرده باشد</a:t>
            </a:r>
            <a:r>
              <a:rPr lang="fa-IR" sz="2000" dirty="0">
                <a:cs typeface="B Nazanin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2942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96752"/>
            <a:ext cx="8352928" cy="4896544"/>
          </a:xfrm>
          <a:prstGeom prst="rect">
            <a:avLst/>
          </a:prstGeom>
          <a:ln w="88900" cap="sq" cmpd="thickThin">
            <a:solidFill>
              <a:srgbClr val="0070C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6570810" y="332656"/>
            <a:ext cx="1930337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fa-IR" sz="2800" b="1" dirty="0">
                <a:cs typeface="B Titr" pitchFamily="2" charset="-78"/>
              </a:rPr>
              <a:t>خلاصه پرونده</a:t>
            </a:r>
          </a:p>
        </p:txBody>
      </p:sp>
    </p:spTree>
    <p:extLst>
      <p:ext uri="{BB962C8B-B14F-4D97-AF65-F5344CB8AC3E}">
        <p14:creationId xmlns:p14="http://schemas.microsoft.com/office/powerpoint/2010/main" val="1472516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34" y="476672"/>
            <a:ext cx="8802329" cy="5544615"/>
          </a:xfrm>
          <a:prstGeom prst="rect">
            <a:avLst/>
          </a:prstGeom>
          <a:ln w="88900" cap="sq" cmpd="thickThin">
            <a:solidFill>
              <a:srgbClr val="0070C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Rectangle 4"/>
          <p:cNvSpPr/>
          <p:nvPr/>
        </p:nvSpPr>
        <p:spPr>
          <a:xfrm>
            <a:off x="1187624" y="2708920"/>
            <a:ext cx="3096344" cy="43204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95536" y="292494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5092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1155</TotalTime>
  <Words>425</Words>
  <Application>Microsoft Office PowerPoint</Application>
  <PresentationFormat>On-screen Show (4:3)</PresentationFormat>
  <Paragraphs>39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Office Theme</vt:lpstr>
      <vt:lpstr>بسم الله الرحمن الرحیم</vt:lpstr>
      <vt:lpstr>PowerPoint Presentation</vt:lpstr>
      <vt:lpstr>برنامه سلامت سالمندان</vt:lpstr>
      <vt:lpstr>PowerPoint Presentation</vt:lpstr>
      <vt:lpstr>PowerPoint Presentation</vt:lpstr>
      <vt:lpstr>برنامه سلامت سالمندان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گزارش گیری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P30Download.com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ام البنین سرکاری</dc:creator>
  <cp:lastModifiedBy>bh104</cp:lastModifiedBy>
  <cp:revision>96</cp:revision>
  <dcterms:created xsi:type="dcterms:W3CDTF">2018-10-18T07:33:32Z</dcterms:created>
  <dcterms:modified xsi:type="dcterms:W3CDTF">2023-08-21T07:04:27Z</dcterms:modified>
</cp:coreProperties>
</file>