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1"/>
  </p:notesMasterIdLst>
  <p:sldIdLst>
    <p:sldId id="256" r:id="rId2"/>
    <p:sldId id="315" r:id="rId3"/>
    <p:sldId id="290" r:id="rId4"/>
    <p:sldId id="291" r:id="rId5"/>
    <p:sldId id="308" r:id="rId6"/>
    <p:sldId id="309" r:id="rId7"/>
    <p:sldId id="310" r:id="rId8"/>
    <p:sldId id="311" r:id="rId9"/>
    <p:sldId id="313" r:id="rId1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2" d="100"/>
          <a:sy n="72" d="100"/>
        </p:scale>
        <p:origin x="14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6C2A03-78C9-483E-9BBC-31C379107E81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22E92A7-458A-4FAE-B5A9-1DA93F447F2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70572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3565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467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1041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0172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0181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5629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5946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57087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5249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9389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53988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65126-DDD9-4DE3-AA4C-4502E584D143}" type="datetimeFigureOut">
              <a:rPr lang="fa-IR" smtClean="0"/>
              <a:t>05/02/1445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7FA3D-87B5-4D4E-9B27-97B11D96E5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60565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368151"/>
          </a:xfrm>
        </p:spPr>
        <p:txBody>
          <a:bodyPr>
            <a:normAutofit/>
          </a:bodyPr>
          <a:lstStyle/>
          <a:p>
            <a:r>
              <a:rPr lang="fa-IR" sz="4800" dirty="0">
                <a:solidFill>
                  <a:srgbClr val="7030A0"/>
                </a:solidFill>
                <a:cs typeface="B Titr" pitchFamily="2" charset="-78"/>
              </a:rPr>
              <a:t>بسم الله الرحمن الرحیم</a:t>
            </a:r>
          </a:p>
        </p:txBody>
      </p:sp>
    </p:spTree>
    <p:extLst>
      <p:ext uri="{BB962C8B-B14F-4D97-AF65-F5344CB8AC3E}">
        <p14:creationId xmlns:p14="http://schemas.microsoft.com/office/powerpoint/2010/main" val="209337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87CA2-0E0C-4A8E-8022-D27952129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fa-IR" sz="4800" dirty="0">
                <a:solidFill>
                  <a:srgbClr val="7030A0"/>
                </a:solidFill>
                <a:cs typeface="B Titr" pitchFamily="2" charset="-78"/>
              </a:rPr>
              <a:t>سامانه یکپارچه بهداشت (سیب)</a:t>
            </a:r>
          </a:p>
          <a:p>
            <a:pPr marL="0" lvl="0" indent="0" algn="ctr">
              <a:buNone/>
            </a:pPr>
            <a:br>
              <a:rPr lang="fa-IR" sz="4300" dirty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600" dirty="0">
                <a:solidFill>
                  <a:srgbClr val="7030A0"/>
                </a:solidFill>
                <a:cs typeface="B Titr" pitchFamily="2" charset="-78"/>
              </a:rPr>
              <a:t>برنامه کودکان </a:t>
            </a:r>
            <a:br>
              <a:rPr lang="fa-IR" sz="3600" dirty="0">
                <a:solidFill>
                  <a:srgbClr val="7030A0"/>
                </a:solidFill>
                <a:cs typeface="B Titr" pitchFamily="2" charset="-78"/>
              </a:rPr>
            </a:br>
            <a:r>
              <a:rPr lang="fa-IR" sz="3600" dirty="0">
                <a:solidFill>
                  <a:srgbClr val="7030A0"/>
                </a:solidFill>
                <a:cs typeface="B Titr" pitchFamily="2" charset="-78"/>
              </a:rPr>
              <a:t>ویژه کارشناسان ستادی</a:t>
            </a:r>
            <a:br>
              <a:rPr lang="fa-IR" sz="2800" dirty="0">
                <a:solidFill>
                  <a:srgbClr val="7030A0"/>
                </a:solidFill>
                <a:cs typeface="B Titr" pitchFamily="2" charset="-78"/>
              </a:rPr>
            </a:br>
            <a:br>
              <a:rPr lang="fa-IR" sz="2000">
                <a:solidFill>
                  <a:srgbClr val="7030A0"/>
                </a:solidFill>
                <a:cs typeface="B Titr" pitchFamily="2" charset="-78"/>
              </a:rPr>
            </a:br>
            <a:endParaRPr lang="fa-IR" sz="2000">
              <a:solidFill>
                <a:srgbClr val="7030A0"/>
              </a:solidFill>
              <a:cs typeface="B Titr" pitchFamily="2" charset="-78"/>
            </a:endParaRPr>
          </a:p>
          <a:p>
            <a:pPr marL="0" lvl="0" indent="0" algn="ctr">
              <a:buNone/>
            </a:pPr>
            <a:endParaRPr lang="fa-IR" sz="2000" dirty="0">
              <a:solidFill>
                <a:prstClr val="black"/>
              </a:solidFill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44636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fa-IR" sz="1800" b="1" dirty="0"/>
              <a:t>گزارش مراقبت نوزادی با رمز کارشناس ستادی</a:t>
            </a:r>
            <a:br>
              <a:rPr lang="fa-IR" sz="1800" b="1" dirty="0"/>
            </a:br>
            <a:r>
              <a:rPr lang="fa-IR" sz="1800" b="1" dirty="0">
                <a:cs typeface="B Nazanin" pitchFamily="2" charset="-78"/>
              </a:rPr>
              <a:t>از منوی خدمات/ گزارش مراقبت ها/ گزارش تشخیص ها : تعداد معاینات 3 تا 5 روزگی انجام شده توسط غیرپزشک در یک محدوده زمانی مشخص استخراج می شود.</a:t>
            </a:r>
            <a:br>
              <a:rPr lang="fa-IR" sz="1800" b="1" dirty="0">
                <a:cs typeface="B Nazanin" pitchFamily="2" charset="-78"/>
              </a:rPr>
            </a:br>
            <a:endParaRPr lang="fa-IR" sz="18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5" name="Rectangle 4"/>
          <p:cNvSpPr/>
          <p:nvPr/>
        </p:nvSpPr>
        <p:spPr>
          <a:xfrm>
            <a:off x="4499992" y="2708920"/>
            <a:ext cx="792088" cy="14401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Rectangle 3"/>
          <p:cNvSpPr/>
          <p:nvPr/>
        </p:nvSpPr>
        <p:spPr>
          <a:xfrm>
            <a:off x="5940152" y="3068960"/>
            <a:ext cx="1152128" cy="2160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280920" cy="48965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5652120" y="3429000"/>
            <a:ext cx="1224136" cy="2160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2353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fa-IR" sz="2000" dirty="0">
                <a:cs typeface="B Nazanin" pitchFamily="2" charset="-78"/>
              </a:rPr>
              <a:t>در آیتم رشد فقط با توجه به بوکلت کودک سالم قسمت های مربوط به وزن (کم وزنی شدید، کم وزنی، وزن طبیعی، احتمال اضافه وزن، نیازمند بررسی بیشتر از نظر وزن) و </a:t>
            </a:r>
            <a:r>
              <a:rPr lang="fa-IR" sz="2000" dirty="0">
                <a:solidFill>
                  <a:srgbClr val="FF0000"/>
                </a:solidFill>
                <a:cs typeface="B Nazanin" pitchFamily="2" charset="-78"/>
              </a:rPr>
              <a:t>یا </a:t>
            </a:r>
            <a:r>
              <a:rPr lang="fa-IR" sz="2000" dirty="0">
                <a:cs typeface="B Nazanin" pitchFamily="2" charset="-78"/>
              </a:rPr>
              <a:t>قد (کوتاه قدی، قدطبیعی، کوتاه قدی شدید، خیلی بلندقد، نیازمند بررسی بیشتر از نظر قد) در صورت قرار گرفته و مخرج تعداد موالید از زمان گزارشگیری تاکنون با درصد انجام می شود. </a:t>
            </a:r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56792"/>
            <a:ext cx="8229600" cy="4392488"/>
          </a:xfrm>
          <a:ln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5868144" y="4293096"/>
            <a:ext cx="1872208" cy="2880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29519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pPr algn="r"/>
            <a:r>
              <a:rPr lang="fa-IR" sz="2000" b="1" dirty="0">
                <a:cs typeface="B Nazanin" pitchFamily="2" charset="-78"/>
              </a:rPr>
              <a:t>شاخص پوشش زیر یکسال: </a:t>
            </a:r>
            <a:br>
              <a:rPr lang="fa-IR" sz="2000" b="1" dirty="0">
                <a:cs typeface="B Nazanin" pitchFamily="2" charset="-78"/>
              </a:rPr>
            </a:br>
            <a:r>
              <a:rPr lang="fa-IR" sz="2000" dirty="0">
                <a:cs typeface="B Nazanin" pitchFamily="2" charset="-78"/>
              </a:rPr>
              <a:t>مخرج: تعداد کودک زیریکسال تحت پوشش × عدد 8 (به دلیل 8 بار مراقبت روتینی که برای کودک زیر یکسال باید انجام شود) شاخص گیری بایستی در مدت یک سال انجام شود.</a:t>
            </a:r>
            <a:br>
              <a:rPr lang="fa-IR" sz="2000" dirty="0">
                <a:cs typeface="B Nazanin" pitchFamily="2" charset="-78"/>
              </a:rPr>
            </a:br>
            <a:r>
              <a:rPr lang="fa-IR" sz="2000" dirty="0">
                <a:cs typeface="B Nazanin" pitchFamily="2" charset="-78"/>
              </a:rPr>
              <a:t>صورت:</a:t>
            </a:r>
            <a:br>
              <a:rPr lang="fa-IR" sz="2000" dirty="0">
                <a:cs typeface="B Nazanin" pitchFamily="2" charset="-78"/>
              </a:rPr>
            </a:br>
            <a:endParaRPr lang="fa-IR" sz="2000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29600" cy="42484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6012160" y="3068960"/>
            <a:ext cx="1008112" cy="14401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5724128" y="3212976"/>
            <a:ext cx="1152128" cy="2160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54260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642194"/>
          </a:xfrm>
        </p:spPr>
        <p:txBody>
          <a:bodyPr>
            <a:noAutofit/>
          </a:bodyPr>
          <a:lstStyle/>
          <a:p>
            <a:pPr algn="r"/>
            <a:r>
              <a:rPr lang="fa-IR" sz="1600" dirty="0">
                <a:cs typeface="B Nazanin" pitchFamily="2" charset="-78"/>
              </a:rPr>
              <a:t>آیتم ارزیابی رشد کودک کمتر از 5 سال (غیرپزشک)- پایلوت</a:t>
            </a:r>
            <a:br>
              <a:rPr lang="fa-IR" sz="1600" dirty="0">
                <a:cs typeface="B Nazanin" pitchFamily="2" charset="-78"/>
              </a:rPr>
            </a:br>
            <a:r>
              <a:rPr lang="fa-IR" sz="1600" dirty="0">
                <a:cs typeface="B Nazanin" pitchFamily="2" charset="-78"/>
              </a:rPr>
              <a:t>این آیتم برای مراقبت 3 تا 5 روزگی شیرخوار که مراقبت مجزایی ندارد که بایستی این آیتم انتخاب و در قسمت سن از 1 روز تا 7 روز زده شود و در ادامه آیتم های 14-15 و 30 تا 45 روزگی، 2 و 4 و 6 و 7 و 9 ماهگی نیز به صورت زیر استخراج شده و در آیتم رشد فقط با توجه به بوکلت کودک سالم قسمت های مربوط به وزن (کم وزنی شدید، کم وزنی، وزن طبیعی، احتمال اضافه وزن، نیازمند بررسی بیشتر از نظر وزن) و </a:t>
            </a:r>
            <a:r>
              <a:rPr lang="fa-IR" sz="1600" dirty="0">
                <a:solidFill>
                  <a:srgbClr val="FF0000"/>
                </a:solidFill>
                <a:cs typeface="B Nazanin" pitchFamily="2" charset="-78"/>
              </a:rPr>
              <a:t>یا </a:t>
            </a:r>
            <a:r>
              <a:rPr lang="fa-IR" sz="1600" dirty="0">
                <a:cs typeface="B Nazanin" pitchFamily="2" charset="-78"/>
              </a:rPr>
              <a:t>قد (کوتاه قدی، قدطبیعی، کوتاه قدی شدید، خیلی بلندقد، نیازمند بررسی بیشتر از نظر قد) در صورت قرار گرفته و شاخص گیری با درصد انجام می شود. </a:t>
            </a:r>
            <a:endParaRPr lang="fa-IR" sz="1600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116478"/>
            <a:ext cx="8229600" cy="3493406"/>
          </a:xfrm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3" name="Rectangle 2"/>
          <p:cNvSpPr/>
          <p:nvPr/>
        </p:nvSpPr>
        <p:spPr>
          <a:xfrm>
            <a:off x="5796136" y="4149080"/>
            <a:ext cx="2160240" cy="2880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06042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96944" cy="1561654"/>
          </a:xfrm>
        </p:spPr>
        <p:txBody>
          <a:bodyPr>
            <a:noAutofit/>
          </a:bodyPr>
          <a:lstStyle/>
          <a:p>
            <a:pPr algn="r"/>
            <a:r>
              <a:rPr lang="fa-IR" sz="1600" b="1" dirty="0">
                <a:cs typeface="B Nazanin" pitchFamily="2" charset="-78"/>
              </a:rPr>
              <a:t>شاخص پوشش کودکان 1 تا 2 سال: </a:t>
            </a:r>
            <a:br>
              <a:rPr lang="fa-IR" sz="1600" b="1" dirty="0">
                <a:cs typeface="B Nazanin" pitchFamily="2" charset="-78"/>
              </a:rPr>
            </a:br>
            <a:r>
              <a:rPr lang="fa-IR" sz="1600" dirty="0">
                <a:cs typeface="B Nazanin" pitchFamily="2" charset="-78"/>
              </a:rPr>
              <a:t>مخرج: تعداد کودک 1 تا 2 سال تحت پوشش × عدد 3 (به دلیل 3 بار مراقبت روتینی که برای کودک 1 تا 2 سال باید انجام شود) </a:t>
            </a:r>
            <a:br>
              <a:rPr lang="fa-IR" sz="1600" dirty="0">
                <a:cs typeface="B Nazanin" pitchFamily="2" charset="-78"/>
              </a:rPr>
            </a:br>
            <a:r>
              <a:rPr lang="fa-IR" sz="1600" dirty="0">
                <a:cs typeface="B Nazanin" pitchFamily="2" charset="-78"/>
              </a:rPr>
              <a:t>صورت: آیتم های ارزیابی رشد کودک 12و15 و 18ماهگی غیرپزشک پایلوت به صورت زیر استخراج شده و در آیتم رشد فقط با توجه به بوکلت کودک سالم قسمت های مربوط به وزن (کم وزنی شدید، کم وزنی، وزن طبیعی، احتمال اضافه وزن، نیازمند بررسی بیشتر از نظر وزن) و </a:t>
            </a:r>
            <a:r>
              <a:rPr lang="fa-IR" sz="1600" dirty="0">
                <a:solidFill>
                  <a:srgbClr val="FF0000"/>
                </a:solidFill>
                <a:cs typeface="B Nazanin" pitchFamily="2" charset="-78"/>
              </a:rPr>
              <a:t>یا </a:t>
            </a:r>
            <a:r>
              <a:rPr lang="fa-IR" sz="1600" dirty="0">
                <a:cs typeface="B Nazanin" pitchFamily="2" charset="-78"/>
              </a:rPr>
              <a:t>قد (کوتاه قدی، قدطبیعی، کوتاه قدی شدید، خیلی بلندقد، نیازمند بررسی بیشتر از نظر قد) در صورت قرار گرفته و شاخص گیری با درصد انجام می شود. </a:t>
            </a:r>
            <a:br>
              <a:rPr lang="fa-IR" sz="1600" dirty="0">
                <a:cs typeface="B Nazanin" pitchFamily="2" charset="-78"/>
              </a:rPr>
            </a:br>
            <a:endParaRPr lang="fa-IR" sz="1600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92796"/>
            <a:ext cx="8640960" cy="4248472"/>
          </a:xfrm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3" name="Rectangle 2"/>
          <p:cNvSpPr/>
          <p:nvPr/>
        </p:nvSpPr>
        <p:spPr>
          <a:xfrm>
            <a:off x="5652120" y="3481050"/>
            <a:ext cx="1944216" cy="2160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2131748" y="4389436"/>
            <a:ext cx="288032" cy="14401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2131748" y="4725144"/>
            <a:ext cx="288032" cy="14401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2131748" y="5085184"/>
            <a:ext cx="288032" cy="14401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Rectangle 8"/>
          <p:cNvSpPr/>
          <p:nvPr/>
        </p:nvSpPr>
        <p:spPr>
          <a:xfrm>
            <a:off x="2131748" y="5445224"/>
            <a:ext cx="288032" cy="14401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8944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pPr algn="r"/>
            <a:r>
              <a:rPr lang="fa-IR" sz="2000" b="1" dirty="0">
                <a:cs typeface="B Nazanin" pitchFamily="2" charset="-78"/>
              </a:rPr>
              <a:t>شاخص پوشش کودکان 2 تا 5 سال: </a:t>
            </a:r>
            <a:br>
              <a:rPr lang="fa-IR" sz="2000" b="1" dirty="0">
                <a:cs typeface="B Nazanin" pitchFamily="2" charset="-78"/>
              </a:rPr>
            </a:br>
            <a:r>
              <a:rPr lang="fa-IR" sz="2000" dirty="0">
                <a:cs typeface="B Nazanin" pitchFamily="2" charset="-78"/>
              </a:rPr>
              <a:t>مخرج: تعداد کودک 2 تا 5 سال تحت پوشش × عدد 4 (به دلیل 4 بار مراقبت روتینی که برای کودک 2 تا 5 سال باید انجام شود) </a:t>
            </a:r>
            <a:br>
              <a:rPr lang="fa-IR" sz="2000" dirty="0">
                <a:cs typeface="B Nazanin" pitchFamily="2" charset="-78"/>
              </a:rPr>
            </a:br>
            <a:r>
              <a:rPr lang="fa-IR" sz="2000" dirty="0">
                <a:cs typeface="B Nazanin" pitchFamily="2" charset="-78"/>
              </a:rPr>
              <a:t>صورت: </a:t>
            </a:r>
            <a:br>
              <a:rPr lang="fa-IR" sz="2000" dirty="0">
                <a:cs typeface="B Nazanin" pitchFamily="2" charset="-78"/>
              </a:rPr>
            </a:br>
            <a:endParaRPr lang="fa-IR" sz="2000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12776"/>
            <a:ext cx="8229600" cy="4383161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22877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sz="2800" b="1" dirty="0">
                <a:cs typeface="B Nazanin" pitchFamily="2" charset="-78"/>
              </a:rPr>
              <a:t>پوشش </a:t>
            </a:r>
            <a:r>
              <a:rPr lang="en-US" sz="2800" b="1" dirty="0">
                <a:cs typeface="B Nazanin" pitchFamily="2" charset="-78"/>
              </a:rPr>
              <a:t>ASQ </a:t>
            </a:r>
            <a:r>
              <a:rPr lang="fa-IR" sz="2800" b="1" dirty="0">
                <a:cs typeface="B Nazanin" pitchFamily="2" charset="-78"/>
              </a:rPr>
              <a:t>با رمز کارشناس ستادی</a:t>
            </a:r>
            <a:br>
              <a:rPr lang="fa-IR" sz="2800" b="1" dirty="0">
                <a:cs typeface="B Nazanin" pitchFamily="2" charset="-78"/>
              </a:rPr>
            </a:br>
            <a:r>
              <a:rPr lang="fa-IR" sz="2400" dirty="0">
                <a:cs typeface="B Nazanin" pitchFamily="2" charset="-78"/>
              </a:rPr>
              <a:t>فعالیت کاربران/ خدمت/ غربالگری تکامل یکسالگی/ تعداد افراد خدمت گرفته</a:t>
            </a:r>
            <a:br>
              <a:rPr lang="fa-IR" sz="2400" dirty="0">
                <a:cs typeface="B Nazanin" pitchFamily="2" charset="-78"/>
              </a:rPr>
            </a:br>
            <a:r>
              <a:rPr lang="fa-IR" sz="2400" dirty="0">
                <a:cs typeface="B Nazanin" pitchFamily="2" charset="-78"/>
              </a:rPr>
              <a:t>جهت سنین 6 و 24 و 36 و 60 ماهگی نیز به همین ترتیب عمل می کنیم.</a:t>
            </a:r>
            <a:endParaRPr lang="fa-IR" sz="2400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56792"/>
            <a:ext cx="8229600" cy="496855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1043608" y="5229200"/>
            <a:ext cx="936104" cy="21602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Rectangle 5"/>
          <p:cNvSpPr/>
          <p:nvPr/>
        </p:nvSpPr>
        <p:spPr>
          <a:xfrm>
            <a:off x="5220072" y="5517232"/>
            <a:ext cx="2304256" cy="93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6588224" y="3140968"/>
            <a:ext cx="1440160" cy="36004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2843808" y="4509120"/>
            <a:ext cx="2232248" cy="2880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51156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</TotalTime>
  <Words>134</Words>
  <Application>Microsoft Office PowerPoint</Application>
  <PresentationFormat>On-screen Show (4:3)</PresentationFormat>
  <Paragraphs>10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بسم الله الرحمن الرحیم</vt:lpstr>
      <vt:lpstr>PowerPoint Presentation</vt:lpstr>
      <vt:lpstr>گزارش مراقبت نوزادی با رمز کارشناس ستادی از منوی خدمات/ گزارش مراقبت ها/ گزارش تشخیص ها : تعداد معاینات 3 تا 5 روزگی انجام شده توسط غیرپزشک در یک محدوده زمانی مشخص استخراج می شود. </vt:lpstr>
      <vt:lpstr>در آیتم رشد فقط با توجه به بوکلت کودک سالم قسمت های مربوط به وزن (کم وزنی شدید، کم وزنی، وزن طبیعی، احتمال اضافه وزن، نیازمند بررسی بیشتر از نظر وزن) و یا قد (کوتاه قدی، قدطبیعی، کوتاه قدی شدید، خیلی بلندقد، نیازمند بررسی بیشتر از نظر قد) در صورت قرار گرفته و مخرج تعداد موالید از زمان گزارشگیری تاکنون با درصد انجام می شود. </vt:lpstr>
      <vt:lpstr>شاخص پوشش زیر یکسال:  مخرج: تعداد کودک زیریکسال تحت پوشش × عدد 8 (به دلیل 8 بار مراقبت روتینی که برای کودک زیر یکسال باید انجام شود) شاخص گیری بایستی در مدت یک سال انجام شود. صورت: </vt:lpstr>
      <vt:lpstr>آیتم ارزیابی رشد کودک کمتر از 5 سال (غیرپزشک)- پایلوت این آیتم برای مراقبت 3 تا 5 روزگی شیرخوار که مراقبت مجزایی ندارد که بایستی این آیتم انتخاب و در قسمت سن از 1 روز تا 7 روز زده شود و در ادامه آیتم های 14-15 و 30 تا 45 روزگی، 2 و 4 و 6 و 7 و 9 ماهگی نیز به صورت زیر استخراج شده و در آیتم رشد فقط با توجه به بوکلت کودک سالم قسمت های مربوط به وزن (کم وزنی شدید، کم وزنی، وزن طبیعی، احتمال اضافه وزن، نیازمند بررسی بیشتر از نظر وزن) و یا قد (کوتاه قدی، قدطبیعی، کوتاه قدی شدید، خیلی بلندقد، نیازمند بررسی بیشتر از نظر قد) در صورت قرار گرفته و شاخص گیری با درصد انجام می شود. </vt:lpstr>
      <vt:lpstr>شاخص پوشش کودکان 1 تا 2 سال:  مخرج: تعداد کودک 1 تا 2 سال تحت پوشش × عدد 3 (به دلیل 3 بار مراقبت روتینی که برای کودک 1 تا 2 سال باید انجام شود)  صورت: آیتم های ارزیابی رشد کودک 12و15 و 18ماهگی غیرپزشک پایلوت به صورت زیر استخراج شده و در آیتم رشد فقط با توجه به بوکلت کودک سالم قسمت های مربوط به وزن (کم وزنی شدید، کم وزنی، وزن طبیعی، احتمال اضافه وزن، نیازمند بررسی بیشتر از نظر وزن) و یا قد (کوتاه قدی، قدطبیعی، کوتاه قدی شدید، خیلی بلندقد، نیازمند بررسی بیشتر از نظر قد) در صورت قرار گرفته و شاخص گیری با درصد انجام می شود.  </vt:lpstr>
      <vt:lpstr>شاخص پوشش کودکان 2 تا 5 سال:  مخرج: تعداد کودک 2 تا 5 سال تحت پوشش × عدد 4 (به دلیل 4 بار مراقبت روتینی که برای کودک 2 تا 5 سال باید انجام شود)  صورت:  </vt:lpstr>
      <vt:lpstr>پوشش ASQ با رمز کارشناس ستادی فعالیت کاربران/ خدمت/ غربالگری تکامل یکسالگی/ تعداد افراد خدمت گرفته جهت سنین 6 و 24 و 36 و 60 ماهگی نیز به همین ترتیب عمل می کنیم.</vt:lpstr>
    </vt:vector>
  </TitlesOfParts>
  <Company>P30Download.com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ام البنین سرکاری</dc:creator>
  <cp:lastModifiedBy>bh104</cp:lastModifiedBy>
  <cp:revision>190</cp:revision>
  <dcterms:created xsi:type="dcterms:W3CDTF">2018-10-18T07:33:32Z</dcterms:created>
  <dcterms:modified xsi:type="dcterms:W3CDTF">2023-08-21T07:03:44Z</dcterms:modified>
</cp:coreProperties>
</file>