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311" r:id="rId3"/>
    <p:sldId id="290" r:id="rId4"/>
    <p:sldId id="291" r:id="rId5"/>
    <p:sldId id="292" r:id="rId6"/>
    <p:sldId id="293" r:id="rId7"/>
    <p:sldId id="294" r:id="rId8"/>
    <p:sldId id="297" r:id="rId9"/>
    <p:sldId id="296" r:id="rId10"/>
    <p:sldId id="299" r:id="rId11"/>
    <p:sldId id="300" r:id="rId12"/>
    <p:sldId id="304" r:id="rId13"/>
    <p:sldId id="308" r:id="rId14"/>
    <p:sldId id="305" r:id="rId15"/>
    <p:sldId id="306" r:id="rId16"/>
    <p:sldId id="307" r:id="rId17"/>
    <p:sldId id="309" r:id="rId18"/>
    <p:sldId id="310" r:id="rId19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72" d="100"/>
          <a:sy n="72" d="100"/>
        </p:scale>
        <p:origin x="149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65126-DDD9-4DE3-AA4C-4502E584D143}" type="datetimeFigureOut">
              <a:rPr lang="fa-IR" smtClean="0"/>
              <a:t>05/02/1445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7FA3D-87B5-4D4E-9B27-97B11D96E58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95067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65126-DDD9-4DE3-AA4C-4502E584D143}" type="datetimeFigureOut">
              <a:rPr lang="fa-IR" smtClean="0"/>
              <a:t>05/02/1445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7FA3D-87B5-4D4E-9B27-97B11D96E58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593974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65126-DDD9-4DE3-AA4C-4502E584D143}" type="datetimeFigureOut">
              <a:rPr lang="fa-IR" smtClean="0"/>
              <a:t>05/02/1445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7FA3D-87B5-4D4E-9B27-97B11D96E58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507346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65126-DDD9-4DE3-AA4C-4502E584D143}" type="datetimeFigureOut">
              <a:rPr lang="fa-IR" smtClean="0"/>
              <a:t>05/02/1445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7FA3D-87B5-4D4E-9B27-97B11D96E58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196826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65126-DDD9-4DE3-AA4C-4502E584D143}" type="datetimeFigureOut">
              <a:rPr lang="fa-IR" smtClean="0"/>
              <a:t>05/02/1445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7FA3D-87B5-4D4E-9B27-97B11D96E58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00785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65126-DDD9-4DE3-AA4C-4502E584D143}" type="datetimeFigureOut">
              <a:rPr lang="fa-IR" smtClean="0"/>
              <a:t>05/02/1445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7FA3D-87B5-4D4E-9B27-97B11D96E58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293799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65126-DDD9-4DE3-AA4C-4502E584D143}" type="datetimeFigureOut">
              <a:rPr lang="fa-IR" smtClean="0"/>
              <a:t>05/02/1445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7FA3D-87B5-4D4E-9B27-97B11D96E58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4674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65126-DDD9-4DE3-AA4C-4502E584D143}" type="datetimeFigureOut">
              <a:rPr lang="fa-IR" smtClean="0"/>
              <a:t>05/02/1445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7FA3D-87B5-4D4E-9B27-97B11D96E58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91841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65126-DDD9-4DE3-AA4C-4502E584D143}" type="datetimeFigureOut">
              <a:rPr lang="fa-IR" smtClean="0"/>
              <a:t>05/02/1445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7FA3D-87B5-4D4E-9B27-97B11D96E58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973089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65126-DDD9-4DE3-AA4C-4502E584D143}" type="datetimeFigureOut">
              <a:rPr lang="fa-IR" smtClean="0"/>
              <a:t>05/02/1445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7FA3D-87B5-4D4E-9B27-97B11D96E58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72115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65126-DDD9-4DE3-AA4C-4502E584D143}" type="datetimeFigureOut">
              <a:rPr lang="fa-IR" smtClean="0"/>
              <a:t>05/02/1445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7FA3D-87B5-4D4E-9B27-97B11D96E58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547652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165126-DDD9-4DE3-AA4C-4502E584D143}" type="datetimeFigureOut">
              <a:rPr lang="fa-IR" smtClean="0"/>
              <a:t>05/02/1445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87FA3D-87B5-4D4E-9B27-97B11D96E58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604032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44824"/>
            <a:ext cx="7772400" cy="1368151"/>
          </a:xfrm>
        </p:spPr>
        <p:txBody>
          <a:bodyPr>
            <a:normAutofit/>
          </a:bodyPr>
          <a:lstStyle/>
          <a:p>
            <a:r>
              <a:rPr lang="fa-IR" sz="4800" dirty="0">
                <a:solidFill>
                  <a:srgbClr val="7030A0"/>
                </a:solidFill>
                <a:cs typeface="B Titr" pitchFamily="2" charset="-78"/>
              </a:rPr>
              <a:t>بسم الله الرحمن الرحیم</a:t>
            </a:r>
          </a:p>
        </p:txBody>
      </p:sp>
    </p:spTree>
    <p:extLst>
      <p:ext uri="{BB962C8B-B14F-4D97-AF65-F5344CB8AC3E}">
        <p14:creationId xmlns:p14="http://schemas.microsoft.com/office/powerpoint/2010/main" val="20933789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 fontScale="90000"/>
          </a:bodyPr>
          <a:lstStyle/>
          <a:p>
            <a:pPr algn="r"/>
            <a:r>
              <a:rPr lang="fa-IR" sz="3600" b="1" dirty="0">
                <a:cs typeface="B Nazanin" pitchFamily="2" charset="-78"/>
              </a:rPr>
              <a:t>شاخص پوشش کودکان 1 تا 2 سال: </a:t>
            </a:r>
            <a:br>
              <a:rPr lang="fa-IR" sz="3600" b="1" dirty="0">
                <a:cs typeface="B Nazanin" pitchFamily="2" charset="-78"/>
              </a:rPr>
            </a:br>
            <a:r>
              <a:rPr lang="fa-IR" sz="3200" dirty="0">
                <a:cs typeface="B Nazanin" pitchFamily="2" charset="-78"/>
              </a:rPr>
              <a:t>مخرج: تعداد کودک 1 تا 2 سال تحت پوشش × عدد 3 (به دلیل 3 بار مراقبت روتینی که برای کودک 1 تا 2 سال باید انجام شود) </a:t>
            </a:r>
            <a:br>
              <a:rPr lang="fa-IR" sz="3200" dirty="0">
                <a:cs typeface="B Nazanin" pitchFamily="2" charset="-78"/>
              </a:rPr>
            </a:br>
            <a:endParaRPr lang="fa-IR" sz="3200" b="1" dirty="0"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772816"/>
            <a:ext cx="8229600" cy="4381947"/>
          </a:xfrm>
        </p:spPr>
        <p:txBody>
          <a:bodyPr/>
          <a:lstStyle/>
          <a:p>
            <a:r>
              <a:rPr lang="fa-IR" sz="2400" dirty="0">
                <a:cs typeface="B Nazanin" pitchFamily="2" charset="-78"/>
              </a:rPr>
              <a:t>صورت:</a:t>
            </a:r>
          </a:p>
          <a:p>
            <a:pPr marL="0" indent="0">
              <a:buNone/>
            </a:pPr>
            <a:endParaRPr lang="fa-IR" sz="2400" dirty="0">
              <a:cs typeface="B Nazanin" pitchFamily="2" charset="-78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32856"/>
            <a:ext cx="8352928" cy="4248472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499992" y="3284984"/>
            <a:ext cx="936104" cy="21602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605501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1944216"/>
          </a:xfrm>
        </p:spPr>
        <p:txBody>
          <a:bodyPr>
            <a:noAutofit/>
          </a:bodyPr>
          <a:lstStyle/>
          <a:p>
            <a:pPr algn="just"/>
            <a:r>
              <a:rPr lang="fa-IR" sz="2000" b="1" dirty="0">
                <a:cs typeface="B Nazanin" pitchFamily="2" charset="-78"/>
              </a:rPr>
              <a:t>آیتم ارزیابی رشد کودک کمتر از 5 سال (غیرپزشک)در گروه های سنی 1 تا 2 سال- پایلوت</a:t>
            </a:r>
            <a:br>
              <a:rPr lang="fa-IR" sz="2000" b="1" dirty="0">
                <a:cs typeface="B Nazanin" pitchFamily="2" charset="-78"/>
              </a:rPr>
            </a:br>
            <a:r>
              <a:rPr lang="fa-IR" sz="2000" b="1" dirty="0">
                <a:cs typeface="B Nazanin" pitchFamily="2" charset="-78"/>
              </a:rPr>
              <a:t>آیتم های یک سالگی و 15 و 18ماهگی نیز به صورت زیر استخراج شده و در آیتم رشد فقط با توجه به بوکلت کودک سالم قسمت های مربوط به وزن (</a:t>
            </a:r>
            <a:r>
              <a:rPr lang="fa-IR" sz="2000" b="1" u="sng" dirty="0">
                <a:cs typeface="B Nazanin" pitchFamily="2" charset="-78"/>
              </a:rPr>
              <a:t>کم وزنی شدید، کم وزنی، وزن طبیعی، احتمال اضافه وزن، نیازمند بررسی بیشتر از نظر وزن) </a:t>
            </a:r>
            <a:r>
              <a:rPr lang="fa-IR" sz="2000" b="1" dirty="0">
                <a:cs typeface="B Nazanin" pitchFamily="2" charset="-78"/>
              </a:rPr>
              <a:t>و </a:t>
            </a:r>
            <a:r>
              <a:rPr lang="fa-IR" sz="2000" b="1" dirty="0">
                <a:solidFill>
                  <a:srgbClr val="FF0000"/>
                </a:solidFill>
                <a:cs typeface="B Nazanin" pitchFamily="2" charset="-78"/>
              </a:rPr>
              <a:t>یا </a:t>
            </a:r>
            <a:r>
              <a:rPr lang="fa-IR" sz="2000" b="1" dirty="0">
                <a:cs typeface="B Nazanin" pitchFamily="2" charset="-78"/>
              </a:rPr>
              <a:t>قد (</a:t>
            </a:r>
            <a:r>
              <a:rPr lang="fa-IR" sz="2000" b="1" u="sng" dirty="0">
                <a:cs typeface="B Nazanin" pitchFamily="2" charset="-78"/>
              </a:rPr>
              <a:t>کوتاه قدی، قدطبیعی، کوتاه قدی شدید، خیلی بلندقد، نیازمند بررسی بیشتر از نظر قد)</a:t>
            </a:r>
            <a:r>
              <a:rPr lang="fa-IR" sz="2000" b="1" dirty="0">
                <a:cs typeface="B Nazanin" pitchFamily="2" charset="-78"/>
              </a:rPr>
              <a:t> در صورت قرار گرفته و شاخص گیری با درصد انجام می شود. </a:t>
            </a:r>
            <a:endParaRPr lang="fa-IR" sz="2000" b="1" dirty="0"/>
          </a:p>
        </p:txBody>
      </p:sp>
      <p:pic>
        <p:nvPicPr>
          <p:cNvPr id="5" name="Content Placeholder 4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22693"/>
            <a:ext cx="8229600" cy="2880976"/>
          </a:xfrm>
          <a:ln>
            <a:solidFill>
              <a:schemeClr val="tx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597850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Autofit/>
          </a:bodyPr>
          <a:lstStyle/>
          <a:p>
            <a:pPr algn="r"/>
            <a:r>
              <a:rPr lang="fa-IR" sz="2000" b="1" dirty="0">
                <a:cs typeface="B Nazanin" pitchFamily="2" charset="-78"/>
              </a:rPr>
              <a:t>شاخص پوشش کودکان 2 تا 5 سال: </a:t>
            </a:r>
            <a:br>
              <a:rPr lang="fa-IR" sz="2000" b="1" dirty="0">
                <a:cs typeface="B Nazanin" pitchFamily="2" charset="-78"/>
              </a:rPr>
            </a:br>
            <a:r>
              <a:rPr lang="fa-IR" sz="2000" dirty="0">
                <a:cs typeface="B Nazanin" pitchFamily="2" charset="-78"/>
              </a:rPr>
              <a:t>مخرج: تعداد کودک 2 تا 5 سال تحت پوشش × عدد 4 (به دلیل 4 بار مراقبت روتینی که برای کودک 2 تا 5 سال باید انجام شود) </a:t>
            </a:r>
            <a:br>
              <a:rPr lang="fa-IR" sz="2000" dirty="0">
                <a:cs typeface="B Nazanin" pitchFamily="2" charset="-78"/>
              </a:rPr>
            </a:br>
            <a:r>
              <a:rPr lang="fa-IR" sz="2000" dirty="0">
                <a:cs typeface="B Nazanin" pitchFamily="2" charset="-78"/>
              </a:rPr>
              <a:t>صورت:</a:t>
            </a:r>
            <a:br>
              <a:rPr lang="fa-IR" sz="2000" dirty="0">
                <a:cs typeface="B Nazanin" pitchFamily="2" charset="-78"/>
              </a:rPr>
            </a:br>
            <a:endParaRPr lang="fa-IR" sz="2000" b="1" dirty="0">
              <a:cs typeface="B Nazanin" pitchFamily="2" charset="-78"/>
            </a:endParaRP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8229600" cy="4968552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283968" y="3284984"/>
            <a:ext cx="1152128" cy="2880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6" name="Rectangle 5"/>
          <p:cNvSpPr/>
          <p:nvPr/>
        </p:nvSpPr>
        <p:spPr>
          <a:xfrm>
            <a:off x="4572000" y="2724409"/>
            <a:ext cx="864096" cy="21602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3270363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872208"/>
          </a:xfrm>
        </p:spPr>
        <p:txBody>
          <a:bodyPr>
            <a:noAutofit/>
          </a:bodyPr>
          <a:lstStyle/>
          <a:p>
            <a:pPr algn="just"/>
            <a:r>
              <a:rPr lang="fa-IR" sz="2000" b="1" dirty="0">
                <a:cs typeface="B Nazanin" pitchFamily="2" charset="-78"/>
              </a:rPr>
              <a:t>آیتم ارزیابی رشد کودک کمتر از 5 سال (غیرپزشک)در گروه های سنی 2 تا 5 سال- پایلوت</a:t>
            </a:r>
            <a:br>
              <a:rPr lang="fa-IR" sz="2000" b="1" dirty="0">
                <a:cs typeface="B Nazanin" pitchFamily="2" charset="-78"/>
              </a:rPr>
            </a:br>
            <a:r>
              <a:rPr lang="fa-IR" sz="2000" b="1" dirty="0">
                <a:cs typeface="B Nazanin" pitchFamily="2" charset="-78"/>
              </a:rPr>
              <a:t>آیتم های 2و2.5 و 3 و 4 و 5 سالگی نیز به صورت زیر استخراج شده و در آیتم رشد فقط با توجه به بوکلت کودک سالم قسمت های مربوط به وزن (</a:t>
            </a:r>
            <a:r>
              <a:rPr lang="fa-IR" sz="2000" b="1" u="sng" dirty="0">
                <a:cs typeface="B Nazanin" pitchFamily="2" charset="-78"/>
              </a:rPr>
              <a:t>کم وزنی شدید، کم وزنی، وزن طبیعی، احتمال اضافه وزن، نیازمند بررسی بیشتر از نظر وزن) </a:t>
            </a:r>
            <a:r>
              <a:rPr lang="fa-IR" sz="2000" b="1" dirty="0">
                <a:cs typeface="B Nazanin" pitchFamily="2" charset="-78"/>
              </a:rPr>
              <a:t>و </a:t>
            </a:r>
            <a:r>
              <a:rPr lang="fa-IR" sz="2000" b="1" dirty="0">
                <a:solidFill>
                  <a:srgbClr val="FF0000"/>
                </a:solidFill>
                <a:cs typeface="B Nazanin" pitchFamily="2" charset="-78"/>
              </a:rPr>
              <a:t>یا </a:t>
            </a:r>
            <a:r>
              <a:rPr lang="fa-IR" sz="2000" b="1" dirty="0">
                <a:cs typeface="B Nazanin" pitchFamily="2" charset="-78"/>
              </a:rPr>
              <a:t>قد (</a:t>
            </a:r>
            <a:r>
              <a:rPr lang="fa-IR" sz="2000" b="1" u="sng" dirty="0">
                <a:cs typeface="B Nazanin" pitchFamily="2" charset="-78"/>
              </a:rPr>
              <a:t>کوتاه قدی، قدطبیعی، کوتاه قدی شدید، خیلی بلندقد، نیازمند بررسی بیشتر از نظر قد)</a:t>
            </a:r>
            <a:r>
              <a:rPr lang="fa-IR" sz="2000" b="1" dirty="0">
                <a:cs typeface="B Nazanin" pitchFamily="2" charset="-78"/>
              </a:rPr>
              <a:t> در صورت قرار گرفته و شاخص گیری با درصد انجام می شود. </a:t>
            </a:r>
            <a:endParaRPr lang="fa-IR" sz="2000" dirty="0"/>
          </a:p>
        </p:txBody>
      </p:sp>
      <p:pic>
        <p:nvPicPr>
          <p:cNvPr id="6" name="Content Placeholder 5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04838"/>
            <a:ext cx="8229600" cy="2716686"/>
          </a:xfrm>
          <a:ln>
            <a:solidFill>
              <a:schemeClr val="tx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1357754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pPr algn="r"/>
            <a:r>
              <a:rPr lang="fa-IR" sz="2400" b="1" dirty="0">
                <a:cs typeface="B Nazanin" pitchFamily="2" charset="-78"/>
              </a:rPr>
              <a:t>درصد معاینات بار اول کودکان توسط پزشک</a:t>
            </a:r>
            <a:endParaRPr lang="fa-IR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08720"/>
            <a:ext cx="8507288" cy="5544616"/>
          </a:xfrm>
        </p:spPr>
        <p:txBody>
          <a:bodyPr/>
          <a:lstStyle/>
          <a:p>
            <a:r>
              <a:rPr lang="fa-IR" sz="2000" b="1" dirty="0">
                <a:latin typeface="+mj-lt"/>
                <a:ea typeface="+mj-ea"/>
                <a:cs typeface="B Nazanin" pitchFamily="2" charset="-78"/>
              </a:rPr>
              <a:t>صورت: از منوی گزارش ها/ گزارش مراقبت ها/ گزارش تشخیص ها : تعداد معاینات 3 تا 5 روزگی انجام شده توسط پزشک در یک محدوده زمانی مشخص استخراج می شود.</a:t>
            </a:r>
          </a:p>
          <a:p>
            <a:r>
              <a:rPr lang="fa-IR" sz="2000" b="1" dirty="0">
                <a:latin typeface="+mj-lt"/>
                <a:ea typeface="+mj-ea"/>
                <a:cs typeface="B Nazanin" pitchFamily="2" charset="-78"/>
              </a:rPr>
              <a:t>مخرج: تعداد موالید در همان </a:t>
            </a:r>
            <a:r>
              <a:rPr lang="fa-IR" sz="2000" b="1" dirty="0">
                <a:cs typeface="B Nazanin" pitchFamily="2" charset="-78"/>
              </a:rPr>
              <a:t>محدوده زمانی مشخص در 100 ضرب می شود.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132856"/>
            <a:ext cx="8280920" cy="3445582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1141085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fa-IR" sz="2800" b="1" dirty="0">
                <a:cs typeface="B Nazanin" pitchFamily="2" charset="-78"/>
              </a:rPr>
              <a:t>میانگین خدمت انجام شده برای هر گروه سنی کودک توسط غیرپزشک </a:t>
            </a:r>
            <a:endParaRPr lang="fa-IR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r>
              <a:rPr lang="fa-IR" sz="2400" dirty="0">
                <a:cs typeface="B Nazanin" pitchFamily="2" charset="-78"/>
              </a:rPr>
              <a:t>صورت: تعداد خدمات انجام شده توسط غیرپزشک برای یک گروه سنی از قسمت گزارش ها/ گزارش مراقبت ها/ گزارش خدمات انجام گرفته (خدمات مربوط به یک گروه سنی در تاریخ مشخص جستجو شود)</a:t>
            </a:r>
          </a:p>
          <a:p>
            <a:r>
              <a:rPr lang="fa-IR" sz="2400" dirty="0">
                <a:cs typeface="B Nazanin" pitchFamily="2" charset="-78"/>
              </a:rPr>
              <a:t>مخرج: تعداد کودک خدمت گرفته از قسمت گزارش ها/ گزارش مراقبت ها/ گزارش مراقبت های انجام شده در تاریخ مشخص و گروه سنی مورد نظر تعیین شده و عدد به دست آمده را در 100 ضرب می کنیم.</a:t>
            </a:r>
          </a:p>
          <a:p>
            <a:pPr marL="0" indent="0">
              <a:buNone/>
            </a:pPr>
            <a:endParaRPr lang="fa-IR" sz="2400" dirty="0">
              <a:cs typeface="B Nazanin" pitchFamily="2" charset="-78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501008"/>
            <a:ext cx="8352928" cy="3068320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9182995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39509"/>
            <a:ext cx="8229600" cy="4047344"/>
          </a:xfrm>
          <a:ln>
            <a:solidFill>
              <a:schemeClr val="tx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81181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0648"/>
            <a:ext cx="8686800" cy="1287016"/>
          </a:xfrm>
        </p:spPr>
        <p:txBody>
          <a:bodyPr>
            <a:normAutofit fontScale="90000"/>
          </a:bodyPr>
          <a:lstStyle/>
          <a:p>
            <a:pPr algn="r"/>
            <a:r>
              <a:rPr lang="fa-IR" sz="2000" b="1" dirty="0">
                <a:cs typeface="B Nazanin" pitchFamily="2" charset="-78"/>
              </a:rPr>
              <a:t>پوشش </a:t>
            </a:r>
            <a:r>
              <a:rPr lang="en-US" sz="2000" b="1" dirty="0">
                <a:cs typeface="B Nazanin" pitchFamily="2" charset="-78"/>
              </a:rPr>
              <a:t>ASQ </a:t>
            </a:r>
            <a:r>
              <a:rPr lang="fa-IR" sz="2000" b="1" dirty="0">
                <a:cs typeface="B Nazanin" pitchFamily="2" charset="-78"/>
              </a:rPr>
              <a:t>با رمز پزشک مرکز</a:t>
            </a:r>
            <a:br>
              <a:rPr lang="fa-IR" sz="2000" b="1" dirty="0">
                <a:cs typeface="B Nazanin" pitchFamily="2" charset="-78"/>
              </a:rPr>
            </a:br>
            <a:r>
              <a:rPr lang="fa-IR" sz="2000" b="1" dirty="0">
                <a:cs typeface="B Nazanin" pitchFamily="2" charset="-78"/>
              </a:rPr>
              <a:t>از منوی خدمات وارد قسمت گزارش مراقبتها می شویم وزیر منوی گزارش تشخیص ها را بررسی و جستجو را انجام می دهیم .</a:t>
            </a:r>
            <a:br>
              <a:rPr lang="fa-IR" sz="2000" b="1" dirty="0">
                <a:cs typeface="B Nazanin" pitchFamily="2" charset="-78"/>
              </a:rPr>
            </a:br>
            <a:br>
              <a:rPr lang="fa-IR" sz="2000" b="1" dirty="0">
                <a:cs typeface="B Nazanin" pitchFamily="2" charset="-78"/>
              </a:rPr>
            </a:br>
            <a:endParaRPr lang="fa-IR" sz="20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8229600" cy="4248472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51384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1143000"/>
          </a:xfrm>
        </p:spPr>
        <p:txBody>
          <a:bodyPr>
            <a:normAutofit/>
          </a:bodyPr>
          <a:lstStyle/>
          <a:p>
            <a:pPr algn="r"/>
            <a:r>
              <a:rPr lang="fa-IR" sz="2400" b="1" dirty="0">
                <a:cs typeface="B Nazanin" pitchFamily="2" charset="-78"/>
              </a:rPr>
              <a:t>در قسمت مراقبت ها غربالگری </a:t>
            </a:r>
            <a:r>
              <a:rPr lang="fa-IR" sz="2400" b="1">
                <a:cs typeface="B Nazanin" pitchFamily="2" charset="-78"/>
              </a:rPr>
              <a:t>سنین 6 ماهگی </a:t>
            </a:r>
            <a:r>
              <a:rPr lang="fa-IR" sz="2400" b="1" dirty="0">
                <a:cs typeface="B Nazanin" pitchFamily="2" charset="-78"/>
              </a:rPr>
              <a:t>و 1 و 2 و 3 و 5 سالگی را جستجو کرده و تعداد فاقد مشکل و مشکل دار در</a:t>
            </a:r>
            <a:r>
              <a:rPr lang="fa-IR" sz="2400" b="1" u="sng" dirty="0">
                <a:cs typeface="B Nazanin" pitchFamily="2" charset="-78"/>
              </a:rPr>
              <a:t> یک </a:t>
            </a:r>
            <a:r>
              <a:rPr lang="fa-IR" sz="2400" b="1" dirty="0">
                <a:cs typeface="B Nazanin" pitchFamily="2" charset="-78"/>
              </a:rPr>
              <a:t>حیطه را باهم جمع می زنیم.</a:t>
            </a:r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60970"/>
            <a:ext cx="8229600" cy="3804422"/>
          </a:xfrm>
          <a:ln>
            <a:solidFill>
              <a:schemeClr val="tx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366702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DA076F-3528-4494-A6E0-B88F35EC72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976664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fa-IR" sz="4800" dirty="0">
                <a:solidFill>
                  <a:srgbClr val="7030A0"/>
                </a:solidFill>
                <a:cs typeface="B Titr" pitchFamily="2" charset="-78"/>
              </a:rPr>
              <a:t>سامانه یکپارچه بهداشت (سیب)</a:t>
            </a:r>
          </a:p>
          <a:p>
            <a:pPr marL="0" lvl="0" indent="0" algn="ctr">
              <a:buNone/>
            </a:pPr>
            <a:br>
              <a:rPr lang="fa-IR" sz="4300" dirty="0">
                <a:solidFill>
                  <a:srgbClr val="7030A0"/>
                </a:solidFill>
                <a:cs typeface="B Titr" pitchFamily="2" charset="-78"/>
              </a:rPr>
            </a:br>
            <a:r>
              <a:rPr lang="fa-IR" sz="3600" dirty="0">
                <a:solidFill>
                  <a:srgbClr val="7030A0"/>
                </a:solidFill>
                <a:cs typeface="B Titr" pitchFamily="2" charset="-78"/>
              </a:rPr>
              <a:t>برنامه کودکان </a:t>
            </a:r>
            <a:br>
              <a:rPr lang="fa-IR" sz="3600" dirty="0">
                <a:solidFill>
                  <a:srgbClr val="7030A0"/>
                </a:solidFill>
                <a:cs typeface="B Titr" pitchFamily="2" charset="-78"/>
              </a:rPr>
            </a:br>
            <a:r>
              <a:rPr lang="fa-IR" sz="3600" dirty="0">
                <a:solidFill>
                  <a:srgbClr val="7030A0"/>
                </a:solidFill>
                <a:cs typeface="B Titr" pitchFamily="2" charset="-78"/>
              </a:rPr>
              <a:t>ویژه پزشک</a:t>
            </a:r>
            <a:br>
              <a:rPr lang="fa-IR" sz="2800">
                <a:solidFill>
                  <a:srgbClr val="7030A0"/>
                </a:solidFill>
                <a:cs typeface="B Titr" pitchFamily="2" charset="-78"/>
              </a:rPr>
            </a:b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10262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sz="2400" dirty="0">
                <a:cs typeface="B Nazanin" pitchFamily="2" charset="-78"/>
              </a:rPr>
              <a:t>در هنگام مراجعه کودک برای مراقبت روتین که مراقبین سلامت ارجاع داده اند از قسمت ارجاعات دریافتی پرونده کودک ارجاع شده را مشخص نموده و پرونده را باز می کنیم و بوکلت های موجود برای سن کودک را تکمیل می کنیم. </a:t>
            </a:r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00808"/>
            <a:ext cx="8229600" cy="4245300"/>
          </a:xfrm>
          <a:ln>
            <a:solidFill>
              <a:schemeClr val="tx2">
                <a:lumMod val="75000"/>
              </a:schemeClr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4499992" y="2708920"/>
            <a:ext cx="792088" cy="14401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32353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3200" dirty="0">
                <a:cs typeface="B Nazanin" pitchFamily="2" charset="-78"/>
              </a:rPr>
              <a:t>از قسمت ارائه خدمات و فهرست مراقبت ها / مراجعه با شکایت آیتم کودکان پایلوت سالم را انتخاب می کنیم. </a:t>
            </a:r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556792"/>
            <a:ext cx="8229600" cy="4673493"/>
          </a:xfrm>
          <a:ln>
            <a:solidFill>
              <a:schemeClr val="tx2">
                <a:lumMod val="75000"/>
              </a:schemeClr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5868144" y="4293096"/>
            <a:ext cx="1872208" cy="2880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3295195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856984" cy="1426170"/>
          </a:xfrm>
        </p:spPr>
        <p:txBody>
          <a:bodyPr>
            <a:noAutofit/>
          </a:bodyPr>
          <a:lstStyle/>
          <a:p>
            <a:pPr algn="just"/>
            <a:r>
              <a:rPr lang="fa-IR" sz="2000" dirty="0">
                <a:cs typeface="B Nazanin" pitchFamily="2" charset="-78"/>
              </a:rPr>
              <a:t>در این قسمت همه بوکلت ها تکمیل می شود به جز موارد هیپوتیروئیدی و شنوایی که لازم است شنوایی بعد از مشخص شدن نتیجه غربالگری و هیپوتیروئیدی در صورت بالا بودن آزمایش </a:t>
            </a:r>
            <a:r>
              <a:rPr lang="en-US" sz="2000" dirty="0">
                <a:cs typeface="B Nazanin" pitchFamily="2" charset="-78"/>
              </a:rPr>
              <a:t>TSH</a:t>
            </a:r>
            <a:r>
              <a:rPr lang="fa-IR" sz="2000" dirty="0">
                <a:cs typeface="B Nazanin" pitchFamily="2" charset="-78"/>
              </a:rPr>
              <a:t> نوزاد و در دست داشتن نتیجه آزمایش </a:t>
            </a:r>
            <a:r>
              <a:rPr lang="en-US" sz="2000" dirty="0">
                <a:cs typeface="B Nazanin" pitchFamily="2" charset="-78"/>
              </a:rPr>
              <a:t>T3 , T4</a:t>
            </a:r>
            <a:r>
              <a:rPr lang="fa-IR" sz="2000" dirty="0">
                <a:cs typeface="B Nazanin" pitchFamily="2" charset="-78"/>
              </a:rPr>
              <a:t>تکمیل شود و آیتم </a:t>
            </a:r>
            <a:r>
              <a:rPr lang="fa-IR" sz="2000" u="sng" dirty="0">
                <a:cs typeface="B Nazanin" pitchFamily="2" charset="-78"/>
              </a:rPr>
              <a:t>ارزیابی تغذیه با شیرمادر در شرایط خاص شیرخوار </a:t>
            </a:r>
            <a:r>
              <a:rPr lang="fa-IR" sz="2000" dirty="0">
                <a:cs typeface="B Nazanin" pitchFamily="2" charset="-78"/>
              </a:rPr>
              <a:t>و </a:t>
            </a:r>
            <a:r>
              <a:rPr lang="fa-IR" sz="2000" u="sng" dirty="0">
                <a:cs typeface="B Nazanin" pitchFamily="2" charset="-78"/>
              </a:rPr>
              <a:t>ارزیابی وضعیت شیردهی و مشکلات پستان مادر</a:t>
            </a:r>
            <a:r>
              <a:rPr lang="fa-IR" sz="2000" dirty="0">
                <a:cs typeface="B Nazanin" pitchFamily="2" charset="-78"/>
              </a:rPr>
              <a:t> و </a:t>
            </a:r>
            <a:r>
              <a:rPr lang="fa-IR" sz="2000" u="sng" dirty="0">
                <a:cs typeface="B Nazanin" pitchFamily="2" charset="-78"/>
              </a:rPr>
              <a:t>ارزیابی وضعیت شیردهی و بیماری های مادر</a:t>
            </a:r>
            <a:r>
              <a:rPr lang="fa-IR" sz="2000" dirty="0">
                <a:cs typeface="B Nazanin" pitchFamily="2" charset="-78"/>
              </a:rPr>
              <a:t>در صورت نیاز تکمیل شود. </a:t>
            </a:r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72816"/>
            <a:ext cx="8229600" cy="4447027"/>
          </a:xfrm>
          <a:ln>
            <a:solidFill>
              <a:schemeClr val="tx2">
                <a:lumMod val="75000"/>
              </a:schemeClr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4644008" y="4869160"/>
            <a:ext cx="3168352" cy="21602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6" name="Rectangle 5"/>
          <p:cNvSpPr/>
          <p:nvPr/>
        </p:nvSpPr>
        <p:spPr>
          <a:xfrm>
            <a:off x="4644008" y="4653136"/>
            <a:ext cx="3168352" cy="21602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7" name="Rectangle 6"/>
          <p:cNvSpPr/>
          <p:nvPr/>
        </p:nvSpPr>
        <p:spPr>
          <a:xfrm>
            <a:off x="4644008" y="4869160"/>
            <a:ext cx="3168352" cy="50405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8" name="Rectangle 7"/>
          <p:cNvSpPr/>
          <p:nvPr/>
        </p:nvSpPr>
        <p:spPr>
          <a:xfrm>
            <a:off x="3470176" y="5589240"/>
            <a:ext cx="4392488" cy="21602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0" name="Rectangle 9"/>
          <p:cNvSpPr/>
          <p:nvPr/>
        </p:nvSpPr>
        <p:spPr>
          <a:xfrm>
            <a:off x="3470176" y="5805264"/>
            <a:ext cx="4392488" cy="43204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66950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fa-IR" sz="2400" dirty="0">
                <a:cs typeface="B Nazanin" pitchFamily="2" charset="-78"/>
              </a:rPr>
              <a:t>در صورت مراجعه کودک زیر 5 سال بیمار به پزشک و یا برخورد با بیماری در مراقبت روتین و ارجاعیات از قسمت مراجعه با شکایت و کودکان پایلوت مانا با توجه به سن کودک، بوکلت ارزیابی کودک بیمار کمتر از 2 ماه و یا بالای 2 ماه تکمیل می شود.</a:t>
            </a:r>
          </a:p>
        </p:txBody>
      </p:sp>
      <p:pic>
        <p:nvPicPr>
          <p:cNvPr id="6" name="Content Placeholder 5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87889"/>
            <a:ext cx="8229600" cy="3150585"/>
          </a:xfrm>
          <a:ln>
            <a:solidFill>
              <a:schemeClr val="tx2">
                <a:lumMod val="75000"/>
              </a:schemeClr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4788024" y="4941168"/>
            <a:ext cx="3384376" cy="36004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5" name="Rectangle 4"/>
          <p:cNvSpPr/>
          <p:nvPr/>
        </p:nvSpPr>
        <p:spPr>
          <a:xfrm>
            <a:off x="4788024" y="5373216"/>
            <a:ext cx="3384376" cy="36004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5618803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200" b="1" dirty="0">
                <a:cs typeface="B Nazanin" pitchFamily="2" charset="-78"/>
              </a:rPr>
              <a:t>گزارش گیری شاخص ها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4741987"/>
          </a:xfrm>
        </p:spPr>
        <p:txBody>
          <a:bodyPr/>
          <a:lstStyle/>
          <a:p>
            <a:r>
              <a:rPr lang="fa-IR" b="1" dirty="0">
                <a:latin typeface="+mj-lt"/>
                <a:ea typeface="+mj-ea"/>
                <a:cs typeface="B Nazanin" pitchFamily="2" charset="-78"/>
              </a:rPr>
              <a:t>شاخص پوشش زیر یکسال: </a:t>
            </a:r>
          </a:p>
          <a:p>
            <a:r>
              <a:rPr lang="fa-IR" sz="2000" dirty="0">
                <a:cs typeface="B Nazanin" pitchFamily="2" charset="-78"/>
              </a:rPr>
              <a:t>مخرج: تعداد کودک زیریکسال تحت پوشش × عدد 8 (به دلیل 8 بار مراقبت روتینی که برای کودک زیر یکسال باید انجام شود) شاخص گیری بایستی در مدت یک سال انجام شود.</a:t>
            </a:r>
          </a:p>
          <a:p>
            <a:r>
              <a:rPr lang="fa-IR" sz="2400" dirty="0">
                <a:cs typeface="B Nazanin" pitchFamily="2" charset="-78"/>
              </a:rPr>
              <a:t>صورت:</a:t>
            </a:r>
          </a:p>
          <a:p>
            <a:pPr marL="0" indent="0">
              <a:buNone/>
            </a:pPr>
            <a:endParaRPr lang="fa-IR" sz="2400" dirty="0">
              <a:cs typeface="B Nazanin" pitchFamily="2" charset="-78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068960"/>
            <a:ext cx="8352928" cy="364234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716016" y="4077072"/>
            <a:ext cx="936104" cy="21602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7357086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2000" b="1" dirty="0">
                <a:cs typeface="B Nazanin" pitchFamily="2" charset="-78"/>
              </a:rPr>
              <a:t>آیتم ارزیابی رشد کودک کمتر از 5 سال (غیرپزشک)- پایلوت</a:t>
            </a:r>
            <a:br>
              <a:rPr lang="fa-IR" sz="2000" b="1" dirty="0">
                <a:cs typeface="B Nazanin" pitchFamily="2" charset="-78"/>
              </a:rPr>
            </a:br>
            <a:r>
              <a:rPr lang="fa-IR" sz="2000" b="1" dirty="0">
                <a:cs typeface="B Nazanin" pitchFamily="2" charset="-78"/>
              </a:rPr>
              <a:t>این آیتم برای مراقبت 3 تا 5 روزگی شیرخوار که مراقبت مجزایی ندارد و بایستی تاریخ 1 تا 7 روزگی داده شود گزارش گیری انجام می شود.</a:t>
            </a:r>
          </a:p>
        </p:txBody>
      </p:sp>
      <p:pic>
        <p:nvPicPr>
          <p:cNvPr id="7" name="Content Placeholder 6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84784"/>
            <a:ext cx="8229600" cy="4392487"/>
          </a:xfrm>
          <a:ln>
            <a:solidFill>
              <a:schemeClr val="tx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5297198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fa-IR" sz="1800" b="1" dirty="0">
                <a:cs typeface="B Nazanin" pitchFamily="2" charset="-78"/>
              </a:rPr>
              <a:t>در ادامه آیتم های 14-15 و 30 تا 45 روزگی، 2 و 4 و 6 و 7 و 9 ماهگی نیز به صورت زیر استخراج شده و در آیتم رشد فقط با توجه به بوکلت کودک سالم قسمت های مربوط به وزن (</a:t>
            </a:r>
            <a:r>
              <a:rPr lang="fa-IR" sz="1800" b="1" u="sng" dirty="0">
                <a:cs typeface="B Nazanin" pitchFamily="2" charset="-78"/>
              </a:rPr>
              <a:t>کم وزنی شدید، کم وزنی، وزن طبیعی، احتمال اضافه وزن، نیازمند بررسی بیشتر از نظر وزن) </a:t>
            </a:r>
            <a:r>
              <a:rPr lang="fa-IR" sz="1800" b="1" dirty="0">
                <a:cs typeface="B Nazanin" pitchFamily="2" charset="-78"/>
              </a:rPr>
              <a:t>و </a:t>
            </a:r>
            <a:r>
              <a:rPr lang="fa-IR" sz="1800" b="1" dirty="0">
                <a:solidFill>
                  <a:srgbClr val="FF0000"/>
                </a:solidFill>
                <a:cs typeface="B Nazanin" pitchFamily="2" charset="-78"/>
              </a:rPr>
              <a:t>یا </a:t>
            </a:r>
            <a:r>
              <a:rPr lang="fa-IR" sz="1800" b="1" dirty="0">
                <a:cs typeface="B Nazanin" pitchFamily="2" charset="-78"/>
              </a:rPr>
              <a:t>قد (</a:t>
            </a:r>
            <a:r>
              <a:rPr lang="fa-IR" sz="1800" b="1" u="sng" dirty="0">
                <a:cs typeface="B Nazanin" pitchFamily="2" charset="-78"/>
              </a:rPr>
              <a:t>کوتاه قدی، قدطبیعی، کوتاه قدی شدید، خیلی بلندقد، نیازمند بررسی بیشتر از نظر قد)</a:t>
            </a:r>
            <a:r>
              <a:rPr lang="fa-IR" sz="1800" b="1" dirty="0">
                <a:cs typeface="B Nazanin" pitchFamily="2" charset="-78"/>
              </a:rPr>
              <a:t> در صورت قرار گرفته و شاخص گیری با درصد انجام می شود. </a:t>
            </a:r>
          </a:p>
        </p:txBody>
      </p:sp>
      <p:pic>
        <p:nvPicPr>
          <p:cNvPr id="7" name="Content Placeholder 6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28800"/>
            <a:ext cx="8229600" cy="4320480"/>
          </a:xfrm>
          <a:ln>
            <a:solidFill>
              <a:schemeClr val="tx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3944617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994</TotalTime>
  <Words>608</Words>
  <Application>Microsoft Office PowerPoint</Application>
  <PresentationFormat>On-screen Show (4:3)</PresentationFormat>
  <Paragraphs>26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 Theme</vt:lpstr>
      <vt:lpstr>بسم الله الرحمن الرحیم</vt:lpstr>
      <vt:lpstr>PowerPoint Presentation</vt:lpstr>
      <vt:lpstr>در هنگام مراجعه کودک برای مراقبت روتین که مراقبین سلامت ارجاع داده اند از قسمت ارجاعات دریافتی پرونده کودک ارجاع شده را مشخص نموده و پرونده را باز می کنیم و بوکلت های موجود برای سن کودک را تکمیل می کنیم. </vt:lpstr>
      <vt:lpstr>از قسمت ارائه خدمات و فهرست مراقبت ها / مراجعه با شکایت آیتم کودکان پایلوت سالم را انتخاب می کنیم. </vt:lpstr>
      <vt:lpstr>در این قسمت همه بوکلت ها تکمیل می شود به جز موارد هیپوتیروئیدی و شنوایی که لازم است شنوایی بعد از مشخص شدن نتیجه غربالگری و هیپوتیروئیدی در صورت بالا بودن آزمایش TSH نوزاد و در دست داشتن نتیجه آزمایش T3 , T4تکمیل شود و آیتم ارزیابی تغذیه با شیرمادر در شرایط خاص شیرخوار و ارزیابی وضعیت شیردهی و مشکلات پستان مادر و ارزیابی وضعیت شیردهی و بیماری های مادردر صورت نیاز تکمیل شود. </vt:lpstr>
      <vt:lpstr>در صورت مراجعه کودک زیر 5 سال بیمار به پزشک و یا برخورد با بیماری در مراقبت روتین و ارجاعیات از قسمت مراجعه با شکایت و کودکان پایلوت مانا با توجه به سن کودک، بوکلت ارزیابی کودک بیمار کمتر از 2 ماه و یا بالای 2 ماه تکمیل می شود.</vt:lpstr>
      <vt:lpstr>گزارش گیری شاخص ها</vt:lpstr>
      <vt:lpstr>آیتم ارزیابی رشد کودک کمتر از 5 سال (غیرپزشک)- پایلوت این آیتم برای مراقبت 3 تا 5 روزگی شیرخوار که مراقبت مجزایی ندارد و بایستی تاریخ 1 تا 7 روزگی داده شود گزارش گیری انجام می شود.</vt:lpstr>
      <vt:lpstr>در ادامه آیتم های 14-15 و 30 تا 45 روزگی، 2 و 4 و 6 و 7 و 9 ماهگی نیز به صورت زیر استخراج شده و در آیتم رشد فقط با توجه به بوکلت کودک سالم قسمت های مربوط به وزن (کم وزنی شدید، کم وزنی، وزن طبیعی، احتمال اضافه وزن، نیازمند بررسی بیشتر از نظر وزن) و یا قد (کوتاه قدی، قدطبیعی، کوتاه قدی شدید، خیلی بلندقد، نیازمند بررسی بیشتر از نظر قد) در صورت قرار گرفته و شاخص گیری با درصد انجام می شود. </vt:lpstr>
      <vt:lpstr>شاخص پوشش کودکان 1 تا 2 سال:  مخرج: تعداد کودک 1 تا 2 سال تحت پوشش × عدد 3 (به دلیل 3 بار مراقبت روتینی که برای کودک 1 تا 2 سال باید انجام شود)  </vt:lpstr>
      <vt:lpstr>آیتم ارزیابی رشد کودک کمتر از 5 سال (غیرپزشک)در گروه های سنی 1 تا 2 سال- پایلوت آیتم های یک سالگی و 15 و 18ماهگی نیز به صورت زیر استخراج شده و در آیتم رشد فقط با توجه به بوکلت کودک سالم قسمت های مربوط به وزن (کم وزنی شدید، کم وزنی، وزن طبیعی، احتمال اضافه وزن، نیازمند بررسی بیشتر از نظر وزن) و یا قد (کوتاه قدی، قدطبیعی، کوتاه قدی شدید، خیلی بلندقد، نیازمند بررسی بیشتر از نظر قد) در صورت قرار گرفته و شاخص گیری با درصد انجام می شود. </vt:lpstr>
      <vt:lpstr>شاخص پوشش کودکان 2 تا 5 سال:  مخرج: تعداد کودک 2 تا 5 سال تحت پوشش × عدد 4 (به دلیل 4 بار مراقبت روتینی که برای کودک 2 تا 5 سال باید انجام شود)  صورت: </vt:lpstr>
      <vt:lpstr>آیتم ارزیابی رشد کودک کمتر از 5 سال (غیرپزشک)در گروه های سنی 2 تا 5 سال- پایلوت آیتم های 2و2.5 و 3 و 4 و 5 سالگی نیز به صورت زیر استخراج شده و در آیتم رشد فقط با توجه به بوکلت کودک سالم قسمت های مربوط به وزن (کم وزنی شدید، کم وزنی، وزن طبیعی، احتمال اضافه وزن، نیازمند بررسی بیشتر از نظر وزن) و یا قد (کوتاه قدی، قدطبیعی، کوتاه قدی شدید، خیلی بلندقد، نیازمند بررسی بیشتر از نظر قد) در صورت قرار گرفته و شاخص گیری با درصد انجام می شود. </vt:lpstr>
      <vt:lpstr>درصد معاینات بار اول کودکان توسط پزشک</vt:lpstr>
      <vt:lpstr>میانگین خدمت انجام شده برای هر گروه سنی کودک توسط غیرپزشک </vt:lpstr>
      <vt:lpstr>PowerPoint Presentation</vt:lpstr>
      <vt:lpstr>پوشش ASQ با رمز پزشک مرکز از منوی خدمات وارد قسمت گزارش مراقبتها می شویم وزیر منوی گزارش تشخیص ها را بررسی و جستجو را انجام می دهیم .  </vt:lpstr>
      <vt:lpstr>در قسمت مراقبت ها غربالگری سنین 6 ماهگی و 1 و 2 و 3 و 5 سالگی را جستجو کرده و تعداد فاقد مشکل و مشکل دار در یک حیطه را باهم جمع می زنیم.</vt:lpstr>
    </vt:vector>
  </TitlesOfParts>
  <Company>P30Download.com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ام البنین سرکاری</dc:creator>
  <cp:lastModifiedBy>bh104</cp:lastModifiedBy>
  <cp:revision>180</cp:revision>
  <dcterms:created xsi:type="dcterms:W3CDTF">2018-10-18T07:33:32Z</dcterms:created>
  <dcterms:modified xsi:type="dcterms:W3CDTF">2023-08-21T07:03:28Z</dcterms:modified>
</cp:coreProperties>
</file>