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7" r:id="rId14"/>
    <p:sldId id="265" r:id="rId15"/>
    <p:sldId id="266" r:id="rId16"/>
    <p:sldId id="27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5" r:id="rId25"/>
    <p:sldId id="278" r:id="rId26"/>
    <p:sldId id="279" r:id="rId27"/>
    <p:sldId id="280" r:id="rId28"/>
    <p:sldId id="27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رضوانی دکتر ابوالقاسم" initials="رضوانی" lastIdx="3" clrIdx="0">
    <p:extLst>
      <p:ext uri="{19B8F6BF-5375-455C-9EA6-DF929625EA0E}">
        <p15:presenceInfo xmlns:p15="http://schemas.microsoft.com/office/powerpoint/2012/main" userId="S-1-5-21-1427096567-1835894336-3406723421-207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2047" autoAdjust="0"/>
  </p:normalViewPr>
  <p:slideViewPr>
    <p:cSldViewPr snapToGrid="0">
      <p:cViewPr varScale="1">
        <p:scale>
          <a:sx n="75" d="100"/>
          <a:sy n="75" d="100"/>
        </p:scale>
        <p:origin x="11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7-05T09:52:59.585" idx="1">
    <p:pos x="949" y="3359"/>
    <p:text/>
    <p:extLst>
      <p:ext uri="{C676402C-5697-4E1C-873F-D02D1690AC5C}">
        <p15:threadingInfo xmlns:p15="http://schemas.microsoft.com/office/powerpoint/2012/main" timeZoneBias="-270"/>
      </p:ext>
    </p:extLst>
  </p:cm>
  <p:cm authorId="1" dt="2016-07-05T09:53:20.255" idx="2">
    <p:pos x="10" y="10"/>
    <p:text/>
    <p:extLst>
      <p:ext uri="{C676402C-5697-4E1C-873F-D02D1690AC5C}">
        <p15:threadingInfo xmlns:p15="http://schemas.microsoft.com/office/powerpoint/2012/main" timeZoneBias="-270"/>
      </p:ext>
    </p:extLst>
  </p:cm>
  <p:cm authorId="1" dt="2016-07-05T09:56:31.149" idx="3">
    <p:pos x="106" y="106"/>
    <p:text/>
    <p:extLst>
      <p:ext uri="{C676402C-5697-4E1C-873F-D02D1690AC5C}">
        <p15:threadingInfo xmlns:p15="http://schemas.microsoft.com/office/powerpoint/2012/main" timeZoneBias="-27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78E10-0081-4C7C-9A69-32E1B4BDB04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1C113-5316-4AA0-8279-4BDAA6253E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44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0"/>
            <a:r>
              <a:rPr lang="fa-IR" dirty="0" smtClean="0"/>
              <a:t>با توجه به بحران کم تحرکی نوجوانان و دانش آموزان که نسل آینده کشور و جامعه را تشکیل می دهند قصد داریم مبانی و اصول فعالیت بدنی نوجوانان و دانش آموزان </a:t>
            </a:r>
            <a:r>
              <a:rPr lang="fa-IR" baseline="0" dirty="0" smtClean="0"/>
              <a:t>و شیوه درست زندگی از این منظر را شرح نموده و به عوامل مؤثر در داشتن یک زندگی فعال و با نشاط اشاره نماییم </a:t>
            </a:r>
          </a:p>
          <a:p>
            <a:pPr algn="r" rtl="0"/>
            <a:r>
              <a:rPr lang="fa-IR" baseline="0" dirty="0" smtClean="0"/>
              <a:t>لازم است در اسلاید اول ارائه کننده نام و نام خانوادگی خود و سازمان مربوطه را در اسلاید جایگذاری کند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21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لازم به ذکر است  در مورد  فعالیت بدنی متوسط برای تمام سنین ، وقتی اثرات مفید آن در پیشگیری از بیماریها و سلامت افراد ایجاد می شود که </a:t>
            </a:r>
            <a:r>
              <a:rPr lang="fa-IR" dirty="0" err="1" smtClean="0"/>
              <a:t>اين</a:t>
            </a:r>
            <a:r>
              <a:rPr lang="fa-IR" dirty="0" smtClean="0"/>
              <a:t> </a:t>
            </a:r>
            <a:r>
              <a:rPr lang="fa-IR" dirty="0" err="1" smtClean="0"/>
              <a:t>فعاليتها</a:t>
            </a:r>
            <a:r>
              <a:rPr lang="fa-IR" dirty="0" smtClean="0"/>
              <a:t> ، </a:t>
            </a:r>
            <a:r>
              <a:rPr lang="fa-IR" dirty="0" err="1" smtClean="0"/>
              <a:t>حدأقل</a:t>
            </a:r>
            <a:r>
              <a:rPr lang="fa-IR" dirty="0" smtClean="0"/>
              <a:t> </a:t>
            </a:r>
            <a:r>
              <a:rPr lang="fa-IR" dirty="0" err="1" smtClean="0"/>
              <a:t>بصورت</a:t>
            </a:r>
            <a:r>
              <a:rPr lang="fa-IR" dirty="0" smtClean="0"/>
              <a:t>  10 </a:t>
            </a:r>
            <a:r>
              <a:rPr lang="fa-IR" dirty="0" err="1" smtClean="0"/>
              <a:t>دقيقه</a:t>
            </a:r>
            <a:r>
              <a:rPr lang="fa-IR" baseline="0" dirty="0" smtClean="0"/>
              <a:t> مداوم و پشت سرهم باشد </a:t>
            </a:r>
            <a:r>
              <a:rPr lang="fa-IR" dirty="0" smtClean="0"/>
              <a:t> تا اثرات مثبت آن بر دستگاه قلب و عروق و تنفس اعمال </a:t>
            </a:r>
            <a:r>
              <a:rPr lang="fa-IR" dirty="0" err="1" smtClean="0"/>
              <a:t>گرديده</a:t>
            </a:r>
            <a:r>
              <a:rPr lang="fa-IR" dirty="0" smtClean="0"/>
              <a:t> ، </a:t>
            </a:r>
            <a:r>
              <a:rPr lang="fa-IR" dirty="0" err="1" smtClean="0"/>
              <a:t>بعنوان</a:t>
            </a:r>
            <a:r>
              <a:rPr lang="fa-IR" dirty="0" smtClean="0"/>
              <a:t> </a:t>
            </a:r>
            <a:r>
              <a:rPr lang="fa-IR" dirty="0" err="1" smtClean="0"/>
              <a:t>فعاليت</a:t>
            </a:r>
            <a:r>
              <a:rPr lang="fa-IR" dirty="0" smtClean="0"/>
              <a:t> </a:t>
            </a:r>
            <a:r>
              <a:rPr lang="fa-IR" dirty="0" err="1" smtClean="0"/>
              <a:t>هوازي</a:t>
            </a:r>
            <a:r>
              <a:rPr lang="fa-IR" dirty="0" smtClean="0"/>
              <a:t> محسوب شود . به همین جهت با توجه به مشکلات کمبود وقت و لزوم 30 دقیقه فعالیت  بدنی متوسط  روزانه برای افراد 18 سال و بالاتر ، با انجام تحقیقات مستند برای این گروه سنی ، </a:t>
            </a:r>
            <a:r>
              <a:rPr lang="fa-IR" dirty="0" err="1" smtClean="0"/>
              <a:t>ثا</a:t>
            </a:r>
            <a:r>
              <a:rPr lang="fa-IR" dirty="0" smtClean="0"/>
              <a:t> بت شده است که  سه ست 10 دقیقه ای فعالیت بدنی متوسط هم ، همان اثرات مفید 30 دقیقه فعالیت بدنی متوسط پیوسته را دارد. و هر چه میزان</a:t>
            </a:r>
            <a:r>
              <a:rPr lang="fa-IR" baseline="0" dirty="0" smtClean="0"/>
              <a:t> فعالیت بدنی روزانه از 30 دقیقه بیشتر باشد فواید ، بیشتری از نظر حفظ سلامتی و کارکرد بهتر قسمتهای مختلف بدن در بر خواهد داشت.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73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در </a:t>
            </a:r>
            <a:r>
              <a:rPr lang="fa-IR" dirty="0" err="1" smtClean="0"/>
              <a:t>اين</a:t>
            </a:r>
            <a:r>
              <a:rPr lang="fa-IR" dirty="0" smtClean="0"/>
              <a:t> </a:t>
            </a:r>
            <a:r>
              <a:rPr lang="fa-IR" dirty="0" err="1" smtClean="0"/>
              <a:t>فعاليتها</a:t>
            </a:r>
            <a:r>
              <a:rPr lang="fa-IR" dirty="0" smtClean="0"/>
              <a:t> بهتر است </a:t>
            </a:r>
            <a:r>
              <a:rPr lang="fa-IR" dirty="0" err="1" smtClean="0"/>
              <a:t>حتي</a:t>
            </a:r>
            <a:r>
              <a:rPr lang="fa-IR" dirty="0" smtClean="0"/>
              <a:t> </a:t>
            </a:r>
            <a:r>
              <a:rPr lang="fa-IR" dirty="0" err="1" smtClean="0"/>
              <a:t>المقدور</a:t>
            </a:r>
            <a:r>
              <a:rPr lang="fa-IR" dirty="0" smtClean="0"/>
              <a:t> تمام عضلات </a:t>
            </a:r>
            <a:r>
              <a:rPr lang="fa-IR" dirty="0" err="1" smtClean="0"/>
              <a:t>اصلي</a:t>
            </a:r>
            <a:r>
              <a:rPr lang="fa-IR" dirty="0" smtClean="0"/>
              <a:t> بدن شامل </a:t>
            </a:r>
            <a:r>
              <a:rPr lang="fa-IR" dirty="0" err="1" smtClean="0"/>
              <a:t>نواحي</a:t>
            </a:r>
            <a:r>
              <a:rPr lang="fa-IR" dirty="0" smtClean="0"/>
              <a:t> </a:t>
            </a:r>
            <a:r>
              <a:rPr lang="fa-IR" dirty="0" err="1" smtClean="0"/>
              <a:t>كمر</a:t>
            </a:r>
            <a:r>
              <a:rPr lang="fa-IR" dirty="0" smtClean="0"/>
              <a:t>، </a:t>
            </a:r>
            <a:r>
              <a:rPr lang="fa-IR" dirty="0" err="1" smtClean="0"/>
              <a:t>شكم</a:t>
            </a:r>
            <a:r>
              <a:rPr lang="fa-IR" dirty="0" smtClean="0"/>
              <a:t> ، </a:t>
            </a:r>
            <a:r>
              <a:rPr lang="fa-IR" dirty="0" err="1" smtClean="0"/>
              <a:t>سينه</a:t>
            </a:r>
            <a:r>
              <a:rPr lang="fa-IR" dirty="0" smtClean="0"/>
              <a:t> ، شانه ، بازو ،ساق ها و ران ها </a:t>
            </a:r>
            <a:r>
              <a:rPr lang="fa-IR" dirty="0" err="1" smtClean="0"/>
              <a:t>بكار</a:t>
            </a:r>
            <a:r>
              <a:rPr lang="fa-IR" dirty="0" smtClean="0"/>
              <a:t> گرفته شوند. </a:t>
            </a:r>
            <a:r>
              <a:rPr lang="fa-IR" dirty="0" err="1" smtClean="0"/>
              <a:t>هنگامي</a:t>
            </a:r>
            <a:r>
              <a:rPr lang="fa-IR" dirty="0" smtClean="0"/>
              <a:t> عضله </a:t>
            </a:r>
            <a:r>
              <a:rPr lang="fa-IR" dirty="0" err="1" smtClean="0"/>
              <a:t>تقويت</a:t>
            </a:r>
            <a:r>
              <a:rPr lang="fa-IR" dirty="0" smtClean="0"/>
              <a:t> </a:t>
            </a:r>
            <a:r>
              <a:rPr lang="fa-IR" dirty="0" err="1" smtClean="0"/>
              <a:t>مي</a:t>
            </a:r>
            <a:r>
              <a:rPr lang="fa-IR" dirty="0" smtClean="0"/>
              <a:t> شود </a:t>
            </a:r>
            <a:r>
              <a:rPr lang="fa-IR" dirty="0" err="1" smtClean="0"/>
              <a:t>كه</a:t>
            </a:r>
            <a:r>
              <a:rPr lang="fa-IR" dirty="0" smtClean="0"/>
              <a:t> در اثر انقباض و </a:t>
            </a:r>
            <a:r>
              <a:rPr lang="fa-IR" dirty="0" err="1" smtClean="0"/>
              <a:t>فعاليت</a:t>
            </a:r>
            <a:r>
              <a:rPr lang="fa-IR" dirty="0" smtClean="0"/>
              <a:t> به مرحله </a:t>
            </a:r>
            <a:r>
              <a:rPr lang="fa-IR" dirty="0" err="1" smtClean="0"/>
              <a:t>خستگي</a:t>
            </a:r>
            <a:r>
              <a:rPr lang="fa-IR" dirty="0" smtClean="0"/>
              <a:t>  برسد . با </a:t>
            </a:r>
            <a:r>
              <a:rPr lang="fa-IR" dirty="0" err="1" smtClean="0"/>
              <a:t>تكرار</a:t>
            </a:r>
            <a:r>
              <a:rPr lang="fa-IR" dirty="0" smtClean="0"/>
              <a:t> و </a:t>
            </a:r>
            <a:r>
              <a:rPr lang="fa-IR" dirty="0" err="1" smtClean="0"/>
              <a:t>فعاليت</a:t>
            </a:r>
            <a:r>
              <a:rPr lang="fa-IR" dirty="0" smtClean="0"/>
              <a:t> منظم  سه روز در هفته </a:t>
            </a:r>
            <a:r>
              <a:rPr lang="fa-IR" dirty="0" err="1" smtClean="0"/>
              <a:t>مكانيسمهاي</a:t>
            </a:r>
            <a:r>
              <a:rPr lang="fa-IR" dirty="0" smtClean="0"/>
              <a:t> </a:t>
            </a:r>
            <a:r>
              <a:rPr lang="fa-IR" dirty="0" err="1" smtClean="0"/>
              <a:t>شيميايي</a:t>
            </a:r>
            <a:r>
              <a:rPr lang="fa-IR" dirty="0" smtClean="0"/>
              <a:t> داخل </a:t>
            </a:r>
            <a:r>
              <a:rPr lang="fa-IR" dirty="0" err="1" smtClean="0"/>
              <a:t>سلولي</a:t>
            </a:r>
            <a:r>
              <a:rPr lang="fa-IR" dirty="0" smtClean="0"/>
              <a:t> ماهیچه ها  مانند آنزیمهای داخل </a:t>
            </a:r>
            <a:r>
              <a:rPr lang="fa-IR" dirty="0" err="1" smtClean="0"/>
              <a:t>میتو</a:t>
            </a:r>
            <a:r>
              <a:rPr lang="fa-IR" dirty="0" smtClean="0"/>
              <a:t> </a:t>
            </a:r>
            <a:r>
              <a:rPr lang="fa-IR" dirty="0" err="1" smtClean="0"/>
              <a:t>کندریها</a:t>
            </a:r>
            <a:r>
              <a:rPr lang="fa-IR" dirty="0" smtClean="0"/>
              <a:t> و یا تراکم </a:t>
            </a:r>
            <a:r>
              <a:rPr lang="fa-IR" dirty="0" err="1" smtClean="0"/>
              <a:t>مویرگها</a:t>
            </a:r>
            <a:r>
              <a:rPr lang="fa-IR" dirty="0" smtClean="0"/>
              <a:t> برای خونرسانی بهتر و بیشتر در داخل عضلات افزایش یافته ، موجبات حفظ </a:t>
            </a:r>
            <a:r>
              <a:rPr lang="fa-IR" dirty="0" err="1" smtClean="0"/>
              <a:t>سلامتي</a:t>
            </a:r>
            <a:r>
              <a:rPr lang="fa-IR" dirty="0" smtClean="0"/>
              <a:t> و </a:t>
            </a:r>
            <a:r>
              <a:rPr lang="fa-IR" dirty="0" err="1" smtClean="0"/>
              <a:t>بستري</a:t>
            </a:r>
            <a:r>
              <a:rPr lang="fa-IR" dirty="0" smtClean="0"/>
              <a:t> </a:t>
            </a:r>
            <a:r>
              <a:rPr lang="fa-IR" dirty="0" err="1" smtClean="0"/>
              <a:t>براي</a:t>
            </a:r>
            <a:r>
              <a:rPr lang="fa-IR" dirty="0" smtClean="0"/>
              <a:t> رشد و </a:t>
            </a:r>
            <a:r>
              <a:rPr lang="fa-IR" dirty="0" err="1" smtClean="0"/>
              <a:t>تكامل</a:t>
            </a:r>
            <a:r>
              <a:rPr lang="fa-IR" dirty="0" smtClean="0"/>
              <a:t> بهتر سیستم عضلانی -  اسکلتی فراهم </a:t>
            </a:r>
            <a:r>
              <a:rPr lang="fa-IR" dirty="0" err="1" smtClean="0"/>
              <a:t>مي</a:t>
            </a:r>
            <a:r>
              <a:rPr lang="fa-IR" dirty="0" smtClean="0"/>
              <a:t> گردد.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420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err="1" smtClean="0"/>
              <a:t>ورزشهايي</a:t>
            </a:r>
            <a:r>
              <a:rPr lang="fa-IR" dirty="0" smtClean="0"/>
              <a:t> مانند </a:t>
            </a:r>
            <a:r>
              <a:rPr lang="fa-IR" dirty="0" err="1" smtClean="0"/>
              <a:t>واليبال</a:t>
            </a:r>
            <a:r>
              <a:rPr lang="fa-IR" dirty="0" smtClean="0"/>
              <a:t> ، </a:t>
            </a:r>
            <a:r>
              <a:rPr lang="fa-IR" dirty="0" err="1" smtClean="0"/>
              <a:t>بسكتبال</a:t>
            </a:r>
            <a:r>
              <a:rPr lang="fa-IR" dirty="0" smtClean="0"/>
              <a:t> ، فوتبال ، </a:t>
            </a:r>
            <a:r>
              <a:rPr lang="fa-IR" dirty="0" err="1" smtClean="0"/>
              <a:t>كوهنوردي</a:t>
            </a:r>
            <a:r>
              <a:rPr lang="fa-IR" dirty="0" smtClean="0"/>
              <a:t> ، </a:t>
            </a:r>
            <a:r>
              <a:rPr lang="fa-IR" dirty="0" err="1" smtClean="0"/>
              <a:t>ژيمناستيك</a:t>
            </a:r>
            <a:r>
              <a:rPr lang="fa-IR" dirty="0" smtClean="0"/>
              <a:t> ،  </a:t>
            </a:r>
            <a:r>
              <a:rPr lang="fa-IR" dirty="0" err="1" smtClean="0"/>
              <a:t>راهپيمايي</a:t>
            </a:r>
            <a:r>
              <a:rPr lang="fa-IR" dirty="0" smtClean="0"/>
              <a:t> ، </a:t>
            </a:r>
            <a:r>
              <a:rPr lang="fa-IR" dirty="0" err="1" smtClean="0"/>
              <a:t>دويدن</a:t>
            </a:r>
            <a:r>
              <a:rPr lang="fa-IR" dirty="0" smtClean="0"/>
              <a:t> ، طناب زدن ، </a:t>
            </a:r>
            <a:r>
              <a:rPr lang="fa-IR" dirty="0" err="1" smtClean="0"/>
              <a:t>بازي</a:t>
            </a:r>
            <a:r>
              <a:rPr lang="fa-IR" dirty="0" smtClean="0"/>
              <a:t> </a:t>
            </a:r>
            <a:r>
              <a:rPr lang="fa-IR" dirty="0" err="1" smtClean="0"/>
              <a:t>لي</a:t>
            </a:r>
            <a:r>
              <a:rPr lang="fa-IR" dirty="0" smtClean="0"/>
              <a:t> </a:t>
            </a:r>
            <a:r>
              <a:rPr lang="fa-IR" dirty="0" err="1" smtClean="0"/>
              <a:t>لي</a:t>
            </a:r>
            <a:r>
              <a:rPr lang="fa-IR" dirty="0" smtClean="0"/>
              <a:t> ، </a:t>
            </a:r>
            <a:r>
              <a:rPr lang="fa-IR" dirty="0" err="1" smtClean="0"/>
              <a:t>كش</a:t>
            </a:r>
            <a:r>
              <a:rPr lang="fa-IR" dirty="0" smtClean="0"/>
              <a:t> </a:t>
            </a:r>
            <a:r>
              <a:rPr lang="fa-IR" dirty="0" err="1" smtClean="0"/>
              <a:t>بازي</a:t>
            </a:r>
            <a:r>
              <a:rPr lang="fa-IR" dirty="0" smtClean="0"/>
              <a:t> دختران ، پریدن از </a:t>
            </a:r>
            <a:r>
              <a:rPr lang="fa-IR" dirty="0" err="1" smtClean="0"/>
              <a:t>روي</a:t>
            </a:r>
            <a:r>
              <a:rPr lang="fa-IR" dirty="0" smtClean="0"/>
              <a:t> طناب و از </a:t>
            </a:r>
            <a:r>
              <a:rPr lang="fa-IR" dirty="0" err="1" smtClean="0"/>
              <a:t>اين</a:t>
            </a:r>
            <a:r>
              <a:rPr lang="fa-IR" dirty="0" smtClean="0"/>
              <a:t> </a:t>
            </a:r>
            <a:r>
              <a:rPr lang="fa-IR" dirty="0" err="1" smtClean="0"/>
              <a:t>قبيل</a:t>
            </a:r>
            <a:r>
              <a:rPr lang="fa-IR" dirty="0" smtClean="0"/>
              <a:t>  ورزشها .این فعالیتها نیز باید حداقل3 بار در هفته و قسمتی از 60 دقیقه فعالیت بدنی روزانه باشد که موجب </a:t>
            </a:r>
            <a:r>
              <a:rPr lang="fa-IR" dirty="0" err="1" smtClean="0"/>
              <a:t>استحكام</a:t>
            </a:r>
            <a:r>
              <a:rPr lang="fa-IR" dirty="0" smtClean="0"/>
              <a:t> ، تقویت و رشد </a:t>
            </a:r>
            <a:r>
              <a:rPr lang="fa-IR" dirty="0" err="1" smtClean="0"/>
              <a:t>بهينه</a:t>
            </a:r>
            <a:r>
              <a:rPr lang="fa-IR" dirty="0" smtClean="0"/>
              <a:t>  استخوانها </a:t>
            </a:r>
            <a:r>
              <a:rPr lang="fa-IR" dirty="0" err="1" smtClean="0"/>
              <a:t>مي</a:t>
            </a:r>
            <a:r>
              <a:rPr lang="fa-IR" dirty="0" smtClean="0"/>
              <a:t> شود.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604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فعالیتهای</a:t>
            </a:r>
            <a:r>
              <a:rPr lang="fa-IR" baseline="0" dirty="0" smtClean="0"/>
              <a:t> بدنی  سبک آن دسته از </a:t>
            </a:r>
            <a:r>
              <a:rPr lang="fa-IR" baseline="0" dirty="0" err="1" smtClean="0"/>
              <a:t>فعالیتهایی</a:t>
            </a:r>
            <a:r>
              <a:rPr lang="fa-IR" baseline="0" dirty="0" smtClean="0"/>
              <a:t> هستند که تغییر محسوسی در ضربان قلب و یا تعداد تنفس در حین فعالیت مشاهده </a:t>
            </a:r>
            <a:r>
              <a:rPr lang="fa-IR" baseline="0" dirty="0" err="1" smtClean="0"/>
              <a:t>نمی</a:t>
            </a:r>
            <a:r>
              <a:rPr lang="fa-IR" baseline="0" dirty="0" smtClean="0"/>
              <a:t> شود . و میزان انرژی مصرف شده در حین فعالیت کم و ناچیز می باشد. مانند شستن ظروف یا اتو کشیدن یا جارو برقی و یا </a:t>
            </a:r>
            <a:r>
              <a:rPr lang="fa-IR" baseline="0" dirty="0" err="1" smtClean="0"/>
              <a:t>بازیهایی</a:t>
            </a:r>
            <a:r>
              <a:rPr lang="fa-IR" baseline="0" dirty="0" smtClean="0"/>
              <a:t> مثل شطرنج و امثال آن به همین جهت در تعریف فعالیت بدنی مطلوب برای حفظ سلامتی و یا پیشگیری از بیماریهای غیر واگیر برای کودکان و نوجوانان  و یا بزرگسالان ، میزان فعالیت بدنی متوسط یا شدید ملاک می باشد.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05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در فعالیت بدنی متوسط شخص در </a:t>
            </a:r>
            <a:r>
              <a:rPr lang="fa-IR" dirty="0" err="1" smtClean="0"/>
              <a:t>حين</a:t>
            </a:r>
            <a:r>
              <a:rPr lang="fa-IR" dirty="0" smtClean="0"/>
              <a:t> </a:t>
            </a:r>
            <a:r>
              <a:rPr lang="fa-IR" dirty="0" err="1" smtClean="0"/>
              <a:t>فعاليت</a:t>
            </a:r>
            <a:r>
              <a:rPr lang="fa-IR" dirty="0" smtClean="0"/>
              <a:t> </a:t>
            </a:r>
            <a:r>
              <a:rPr lang="fa-IR" dirty="0" err="1" smtClean="0"/>
              <a:t>مي</a:t>
            </a:r>
            <a:r>
              <a:rPr lang="fa-IR" dirty="0" smtClean="0"/>
              <a:t> تواند صحبت </a:t>
            </a:r>
            <a:r>
              <a:rPr lang="fa-IR" dirty="0" err="1" smtClean="0"/>
              <a:t>كند</a:t>
            </a:r>
            <a:r>
              <a:rPr lang="fa-IR" dirty="0" smtClean="0"/>
              <a:t> </a:t>
            </a:r>
            <a:r>
              <a:rPr lang="fa-IR" dirty="0" err="1" smtClean="0"/>
              <a:t>ولي</a:t>
            </a:r>
            <a:r>
              <a:rPr lang="fa-IR" dirty="0" smtClean="0"/>
              <a:t> قادر به خواندن آواز </a:t>
            </a:r>
            <a:r>
              <a:rPr lang="fa-IR" dirty="0" err="1" smtClean="0"/>
              <a:t>نمي</a:t>
            </a:r>
            <a:r>
              <a:rPr lang="fa-IR" dirty="0" smtClean="0"/>
              <a:t> باشد . چون برای خواندن آواز، نیاز  به خروج مداوم هوای جاری در ریه ها برای به حرکت در آوردن تارهای صوتی است و چون شخص در حالت فعالیت متوسط بیشتر از حالت عادی و سریعتر تنفس می کند لذا قادر به آواز خواندن </a:t>
            </a:r>
            <a:r>
              <a:rPr lang="fa-IR" dirty="0" err="1" smtClean="0"/>
              <a:t>نمی</a:t>
            </a:r>
            <a:r>
              <a:rPr lang="fa-IR" dirty="0" smtClean="0"/>
              <a:t> باشد.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21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در گروه</a:t>
            </a:r>
            <a:r>
              <a:rPr lang="fa-IR" baseline="0" dirty="0" smtClean="0"/>
              <a:t> سنی 12 تا 18 سال و یا ن</a:t>
            </a:r>
            <a:r>
              <a:rPr lang="fa-IR" dirty="0" smtClean="0"/>
              <a:t>وجوانان ضروری است در سه روز از هفته , فعالیت بدنی شدید جزئی از 60 دقیقه فعالیت بدنی روزانه آنها باشد. بدین ترتیب دستگاههای بدن که در حال رشد و نمو می باشند می توانند به حداکثر قابلیت و توانایی خود ، برای رشد و نمو بهتر دست یابند.</a:t>
            </a:r>
            <a:r>
              <a:rPr lang="fa-IR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353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بطور خلاصه هرم فعالیت بدنی دارای چهار سطح می باشد . در قاعده هرم عبارت از فعالیتهای روزمره زندگی که از جمله رفت و آمد قسمتی از </a:t>
            </a:r>
            <a:r>
              <a:rPr lang="fa-IR" dirty="0" err="1" smtClean="0"/>
              <a:t>آم</a:t>
            </a:r>
            <a:r>
              <a:rPr lang="fa-IR" dirty="0" smtClean="0"/>
              <a:t> می باشد. هرچه فعالیت بدنی بیشتر ، بهتر </a:t>
            </a:r>
            <a:r>
              <a:rPr lang="fa-IR" dirty="0" err="1" smtClean="0"/>
              <a:t>بعبارتی</a:t>
            </a:r>
            <a:r>
              <a:rPr lang="fa-IR" dirty="0" smtClean="0"/>
              <a:t> به هر بهانه ای باید حرکت یا جنب و جوش داشت ( چون با پیشرفت علم و تکنولوژی عموما" انسانها دچار فقر حرکتی هستند) در سطح دوم روزانه 30 دقیقه فعالیت بدنی متوسط  (که در حقیقت هوازی یا </a:t>
            </a:r>
            <a:r>
              <a:rPr lang="fa-IR" dirty="0" err="1" smtClean="0"/>
              <a:t>ایروبیک</a:t>
            </a:r>
            <a:r>
              <a:rPr lang="fa-IR" dirty="0" smtClean="0"/>
              <a:t> و برای تقویت و سلامتی قلب و عروق لازم است  ) در  5 روز یا تمام ایام هفته ، در سطح سوم دو تا سه بار در هفته ورزش و سر </a:t>
            </a:r>
            <a:r>
              <a:rPr lang="fa-IR" dirty="0" err="1" smtClean="0"/>
              <a:t>گرمیهایی</a:t>
            </a:r>
            <a:r>
              <a:rPr lang="fa-IR" dirty="0" smtClean="0"/>
              <a:t> شامل </a:t>
            </a:r>
            <a:r>
              <a:rPr lang="fa-IR" dirty="0" err="1" smtClean="0"/>
              <a:t>ورزشهایی</a:t>
            </a:r>
            <a:r>
              <a:rPr lang="fa-IR" dirty="0" smtClean="0"/>
              <a:t> که در آن عضلات ، تحت کشش واقع و یا تحت استرس و فعالیت شدید تر از معمول قرار می گیرند . و بالاخره در </a:t>
            </a:r>
            <a:r>
              <a:rPr lang="fa-IR" dirty="0" err="1" smtClean="0"/>
              <a:t>رأس</a:t>
            </a:r>
            <a:r>
              <a:rPr lang="fa-IR" dirty="0" smtClean="0"/>
              <a:t> هرم باید کمترین نوع فعالیتهای روزانه یا هفتگی باشد مانند دیدن تلویزیون ، بازیهای کامپیوتری و یا موبایلی  و یا بازیهای که فعالیت بدنی کمی را در بر دارند مثل شطرنج ، کارت بازی و غیره می باشد.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02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470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fa-IR" dirty="0" smtClean="0"/>
          </a:p>
          <a:p>
            <a:pPr algn="r"/>
            <a:r>
              <a:rPr lang="fa-IR" dirty="0" smtClean="0"/>
              <a:t>نگاه کردن به صفحه های الکترونیکی مانند تلویزیون ، کامپیوتر و این روزها موبایل</a:t>
            </a:r>
            <a:r>
              <a:rPr lang="fa-IR" baseline="0" dirty="0" smtClean="0"/>
              <a:t> باید محدود باشند و فعالیتهای مرتبط با این وسایل در این سطح قرار می گیرند . به زمان صرف کردن وقت به این وسایل ا </a:t>
            </a:r>
            <a:r>
              <a:rPr lang="fa-IR" baseline="0" dirty="0" err="1" smtClean="0"/>
              <a:t>سکرین</a:t>
            </a:r>
            <a:r>
              <a:rPr lang="fa-IR" baseline="0" dirty="0" smtClean="0"/>
              <a:t> تایم می گویند . طبق تحقیقات و گزارش سازمان بهداشت جهانی میزان </a:t>
            </a:r>
            <a:r>
              <a:rPr lang="fa-IR" baseline="0" dirty="0" err="1" smtClean="0"/>
              <a:t>اسکرین</a:t>
            </a:r>
            <a:r>
              <a:rPr lang="fa-IR" baseline="0" dirty="0" smtClean="0"/>
              <a:t> تایم برای کودکان تا دو سال صفر و ممنوع ( برای همین برای پدر و </a:t>
            </a:r>
            <a:r>
              <a:rPr lang="fa-IR" baseline="0" dirty="0" err="1" smtClean="0"/>
              <a:t>مادرهایی</a:t>
            </a:r>
            <a:r>
              <a:rPr lang="fa-IR" baseline="0" dirty="0" smtClean="0"/>
              <a:t> که برای ساکت شدن و گریه نکردن کودک زیر </a:t>
            </a:r>
            <a:r>
              <a:rPr lang="fa-IR" baseline="0" dirty="0" err="1" smtClean="0"/>
              <a:t>دوسال</a:t>
            </a:r>
            <a:r>
              <a:rPr lang="fa-IR" baseline="0" dirty="0" smtClean="0"/>
              <a:t> موبایل و تصاویر آن را جلوی کودک قرار میدهند بسیار کار اشتباهی می کنند. برای کودکان تا 6 سال حداکثر یک ساعت و برای بالغین و کودکان بالاتر از 6 سال در نهایت  حداکثر 2 ساعت در روز باید مبادرت به دیدن تلویزیون ، و یا زمان </a:t>
            </a:r>
            <a:r>
              <a:rPr lang="fa-IR" baseline="0" dirty="0" err="1" smtClean="0"/>
              <a:t>اسکرین</a:t>
            </a:r>
            <a:r>
              <a:rPr lang="fa-IR" baseline="0" dirty="0" smtClean="0"/>
              <a:t> </a:t>
            </a:r>
            <a:r>
              <a:rPr lang="fa-IR" baseline="0" smtClean="0"/>
              <a:t>تایم  می باشد</a:t>
            </a:r>
            <a:r>
              <a:rPr lang="fa-IR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626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این فعالیتها بیشتر از نوع </a:t>
            </a:r>
            <a:r>
              <a:rPr lang="fa-IR" dirty="0" err="1" smtClean="0"/>
              <a:t>ایروبیک</a:t>
            </a:r>
            <a:r>
              <a:rPr lang="fa-IR" dirty="0" smtClean="0"/>
              <a:t> یا هوازی و </a:t>
            </a:r>
            <a:r>
              <a:rPr lang="fa-IR" dirty="0" err="1" smtClean="0"/>
              <a:t>بصورت</a:t>
            </a:r>
            <a:r>
              <a:rPr lang="fa-IR" dirty="0" smtClean="0"/>
              <a:t> افزایش تحرک و افزایش ضربان قلب باشد . </a:t>
            </a:r>
          </a:p>
          <a:p>
            <a:pPr algn="r"/>
            <a:r>
              <a:rPr lang="fa-IR" dirty="0" smtClean="0"/>
              <a:t>روی لذت بخش بودن و تنوع فعالیت ها  توجه و تأکید شود .</a:t>
            </a:r>
          </a:p>
          <a:p>
            <a:pPr algn="r"/>
            <a:endParaRPr lang="fa-IR" dirty="0" smtClean="0"/>
          </a:p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30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877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انجام ورزش و </a:t>
            </a:r>
            <a:r>
              <a:rPr lang="fa-IR" dirty="0" err="1" smtClean="0"/>
              <a:t>فعاليت</a:t>
            </a:r>
            <a:r>
              <a:rPr lang="fa-IR" dirty="0" smtClean="0"/>
              <a:t> </a:t>
            </a:r>
            <a:r>
              <a:rPr lang="fa-IR" dirty="0" err="1" smtClean="0"/>
              <a:t>فيزيكي</a:t>
            </a:r>
            <a:r>
              <a:rPr lang="fa-IR" dirty="0" smtClean="0"/>
              <a:t> مناسب </a:t>
            </a:r>
            <a:r>
              <a:rPr lang="fa-IR" dirty="0" err="1" smtClean="0"/>
              <a:t>نياز</a:t>
            </a:r>
            <a:r>
              <a:rPr lang="fa-IR" dirty="0" smtClean="0"/>
              <a:t> </a:t>
            </a:r>
            <a:r>
              <a:rPr lang="fa-IR" dirty="0" err="1" smtClean="0"/>
              <a:t>ضروري</a:t>
            </a:r>
            <a:r>
              <a:rPr lang="fa-IR" dirty="0" smtClean="0"/>
              <a:t>  همه افراد جامعه است . ضرورت مسواک زدن جهت تأمین بهداشت دهان و دندان بر هیچ صاحب خردی پوشیده نیست. انجام فعالیت بدنی مطلوب روزانه نیز مانند مسواک زدن ، یک امر ضروری برای هر انسان خواهان سعادت و سلامتی است. از آن جهت که دوره نوجوانی مرحله ای حساس در زندگی افراد است مشکل کم تحرکی در این سنین بیشتر نگران کننده است . چون کسب آداب و رفتارهای اتخاذ شده در نوجوان ، نهادینه شده و </a:t>
            </a:r>
            <a:r>
              <a:rPr lang="fa-IR" dirty="0" err="1" smtClean="0"/>
              <a:t>بصورت</a:t>
            </a:r>
            <a:r>
              <a:rPr lang="fa-IR" dirty="0" smtClean="0"/>
              <a:t> عادت می تواند سراسر عمر وی  را تحت تأثیر قرار بدهد .</a:t>
            </a:r>
          </a:p>
          <a:p>
            <a:pPr algn="r" rtl="1"/>
            <a:r>
              <a:rPr lang="fa-IR" dirty="0" smtClean="0"/>
              <a:t>مقدار آن برای</a:t>
            </a:r>
            <a:r>
              <a:rPr lang="fa-IR" baseline="0" dirty="0" smtClean="0"/>
              <a:t> نوجوانان یک ساعت فعالیت بدنی متوسط یا شدید روزانه است و انواع فعالیت هوازی برای تقویت دستگاه قلب و عروق و تنفس ، انواع فعالیتهای قدرتی برای تقویت توان عضلات و ماهیچه ها و انواع </a:t>
            </a:r>
            <a:r>
              <a:rPr lang="fa-IR" baseline="0" dirty="0" err="1" smtClean="0"/>
              <a:t>فعالیتهایی</a:t>
            </a:r>
            <a:r>
              <a:rPr lang="fa-IR" baseline="0" dirty="0" smtClean="0"/>
              <a:t> که منجر به تقویت استخوانها و استحکام آنها که در اسلایدهای بعد توضیح داده می شود.. هیچ هزینه ای ندارد فقط نیازمند آگاهی ، خواستن و تلاش برای حفظ سلامتی خود و جامعه است.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41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گروه بندی انواع  </a:t>
            </a:r>
            <a:r>
              <a:rPr lang="fa-IR" dirty="0" err="1" smtClean="0"/>
              <a:t>فعاليت</a:t>
            </a:r>
            <a:r>
              <a:rPr lang="fa-IR" dirty="0" smtClean="0"/>
              <a:t> بدنی با توجه به تعریف آن بر اساس میزان زمان اختصاص یافته در طول روز را به انواع  فعالیت بدنی حین انجام کار ( مثل فعالیت روزمره شغلی که برای کسب در آمد فعالیت بدنی انجام می شود و یا کارهای جاری در منزل مثل غذا پختن ، </a:t>
            </a:r>
            <a:r>
              <a:rPr lang="fa-IR" dirty="0" err="1" smtClean="0"/>
              <a:t>جاروکردن</a:t>
            </a:r>
            <a:r>
              <a:rPr lang="fa-IR" dirty="0" smtClean="0"/>
              <a:t> و غیره برای خانم های خانه دار ) ، فعالیت بدنی حین نقل و انتقال و یا فعالیت بدنی </a:t>
            </a:r>
            <a:r>
              <a:rPr lang="fa-IR" dirty="0" err="1" smtClean="0"/>
              <a:t>بعنوان</a:t>
            </a:r>
            <a:r>
              <a:rPr lang="fa-IR" dirty="0" smtClean="0"/>
              <a:t> تفریح و سرگرمی  گروه بندی می کنند. تعریفی دیگر از انواع فعالیت بدنی  بر اساس احساس شدت وارد شده بر شخص و میزان تلاش وی در حین  </a:t>
            </a:r>
            <a:r>
              <a:rPr lang="fa-IR" dirty="0" err="1" smtClean="0"/>
              <a:t>فعاليت</a:t>
            </a:r>
            <a:r>
              <a:rPr lang="fa-IR" dirty="0" smtClean="0"/>
              <a:t> می باشد ، که به سه گروه فعالیتهای بدنی  سبک، متوسط و </a:t>
            </a:r>
            <a:r>
              <a:rPr lang="fa-IR" dirty="0" err="1" smtClean="0"/>
              <a:t>شديد</a:t>
            </a:r>
            <a:r>
              <a:rPr lang="fa-IR" dirty="0" smtClean="0"/>
              <a:t>، براساس </a:t>
            </a:r>
            <a:r>
              <a:rPr lang="fa-IR" dirty="0" err="1" smtClean="0"/>
              <a:t>ميزان</a:t>
            </a:r>
            <a:r>
              <a:rPr lang="fa-IR" dirty="0" smtClean="0"/>
              <a:t> </a:t>
            </a:r>
            <a:r>
              <a:rPr lang="fa-IR" dirty="0" err="1" smtClean="0"/>
              <a:t>انرژي</a:t>
            </a:r>
            <a:r>
              <a:rPr lang="fa-IR" dirty="0" smtClean="0"/>
              <a:t> مصرف شده گروه بندی می شود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17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. بنابراین ورزش جزئی یا نوع به خصوصی از فعالیت بدنی است . مفهوم فعالیت بدنی بسیار کلی تر و عام می باشد بطوریکه هرگونه ورزشی جزء ، و نوعی فعالیت بدنی است ولی هر فعالیت بدنی ، مثلا" ماشین شستن یا حمل بار ورزش نامیده </a:t>
            </a:r>
            <a:r>
              <a:rPr lang="fa-IR" dirty="0" err="1" smtClean="0"/>
              <a:t>نمی</a:t>
            </a:r>
            <a:r>
              <a:rPr lang="fa-IR" dirty="0" smtClean="0"/>
              <a:t> شود.</a:t>
            </a:r>
          </a:p>
          <a:p>
            <a:pPr algn="r"/>
            <a:r>
              <a:rPr lang="fa-IR" dirty="0" smtClean="0"/>
              <a:t>آن چه از نگاه سلامت محور مهم است داشتن </a:t>
            </a:r>
            <a:r>
              <a:rPr lang="fa-IR" b="0" i="0" u="sng" dirty="0" smtClean="0">
                <a:solidFill>
                  <a:srgbClr val="FF0000"/>
                </a:solidFill>
              </a:rPr>
              <a:t>فعالیت بدنی مطلوب و منظم </a:t>
            </a:r>
            <a:r>
              <a:rPr lang="fa-IR" dirty="0" smtClean="0"/>
              <a:t>روزانه است که فواید بسیار زیادی بر آن مترتب است 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66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</a:t>
            </a:r>
            <a:r>
              <a:rPr lang="fa-IR" baseline="0" dirty="0" smtClean="0"/>
              <a:t> بازی پله نوجوانان  </a:t>
            </a:r>
            <a:r>
              <a:rPr lang="fa-IR" baseline="0" dirty="0" err="1" smtClean="0"/>
              <a:t>بصورت</a:t>
            </a:r>
            <a:r>
              <a:rPr lang="fa-IR" baseline="0" dirty="0" smtClean="0"/>
              <a:t> متناوب و با عوض کردن پاها بر روی پله و در سطح زمین  از نظر استقامت و سرعت با یک دیگر رقابت می کنند . </a:t>
            </a:r>
            <a:r>
              <a:rPr lang="fa-IR" baseline="0" dirty="0" err="1" smtClean="0"/>
              <a:t>هرسه</a:t>
            </a:r>
            <a:r>
              <a:rPr lang="fa-IR" baseline="0" dirty="0" smtClean="0"/>
              <a:t> فایده ورزشهای هوازی ، افزایش قدرت و استقامت عضلانی و استحکام و تقویت استخوانها را موجب می شود. به همین جهت است که امروزه یکی از وسایل ورزشی در سالن ها و مکانهای ورزشی </a:t>
            </a:r>
            <a:r>
              <a:rPr lang="en-US" baseline="0" dirty="0" smtClean="0"/>
              <a:t>STEP </a:t>
            </a:r>
            <a:r>
              <a:rPr lang="fa-IR" baseline="0" dirty="0" smtClean="0"/>
              <a:t> یا همان پله می باشد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46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در طول هفت روز هفته کودک یا نوجوان 6 تا 18 ساله </a:t>
            </a:r>
            <a:r>
              <a:rPr lang="fa-IR" dirty="0" err="1" smtClean="0"/>
              <a:t>ضرورتا</a:t>
            </a:r>
            <a:r>
              <a:rPr lang="fa-IR" dirty="0" smtClean="0"/>
              <a:t>» و باید روزانه حداقل 60 دقیقه و بیشتر فعالیت بدنی داشته باشد عدد</a:t>
            </a:r>
            <a:r>
              <a:rPr lang="fa-IR" baseline="0" dirty="0" smtClean="0"/>
              <a:t> سه روز در هفته را به یاد داشته باشید که باید </a:t>
            </a:r>
            <a:r>
              <a:rPr lang="fa-IR" baseline="0" dirty="0" err="1" smtClean="0"/>
              <a:t>حتماجزیی</a:t>
            </a:r>
            <a:r>
              <a:rPr lang="fa-IR" baseline="0" dirty="0" smtClean="0"/>
              <a:t> از 60 دقیقه یا بیشتر </a:t>
            </a:r>
            <a:r>
              <a:rPr lang="fa-IR" baseline="0" dirty="0" err="1" smtClean="0"/>
              <a:t>فعاایت</a:t>
            </a:r>
            <a:r>
              <a:rPr lang="fa-IR" baseline="0" dirty="0" smtClean="0"/>
              <a:t> بدنی در سه روز </a:t>
            </a:r>
            <a:r>
              <a:rPr lang="fa-IR" baseline="0" dirty="0" err="1" smtClean="0"/>
              <a:t>ازهفته</a:t>
            </a:r>
            <a:r>
              <a:rPr lang="fa-IR" baseline="0" dirty="0" smtClean="0"/>
              <a:t> شامل فعالیت بدنی با شدت شدید ، </a:t>
            </a:r>
            <a:r>
              <a:rPr lang="fa-IR" baseline="0" dirty="0" err="1" smtClean="0"/>
              <a:t>فعالیتهایی</a:t>
            </a:r>
            <a:r>
              <a:rPr lang="fa-IR" baseline="0" dirty="0" smtClean="0"/>
              <a:t> که استرس و فشار بر ماهیچه ها بوده و موجب تقویت عضلات  می شود . و همچنین </a:t>
            </a:r>
            <a:r>
              <a:rPr lang="fa-IR" baseline="0" dirty="0" err="1" smtClean="0"/>
              <a:t>فعالیتهایی</a:t>
            </a:r>
            <a:r>
              <a:rPr lang="fa-IR" baseline="0" dirty="0" smtClean="0"/>
              <a:t> که منجر به تراکم بیشتر کلسیم بر روی استخوانها شده و </a:t>
            </a:r>
            <a:r>
              <a:rPr lang="fa-IR" baseline="0" dirty="0" err="1" smtClean="0"/>
              <a:t>بعبارتی</a:t>
            </a:r>
            <a:r>
              <a:rPr lang="fa-IR" baseline="0" dirty="0" smtClean="0"/>
              <a:t> با فشار و عکس </a:t>
            </a:r>
            <a:r>
              <a:rPr lang="fa-IR" baseline="0" dirty="0" err="1" smtClean="0"/>
              <a:t>العملی</a:t>
            </a:r>
            <a:r>
              <a:rPr lang="fa-IR" baseline="0" dirty="0" smtClean="0"/>
              <a:t> که در اثر پریدن و </a:t>
            </a:r>
            <a:r>
              <a:rPr lang="fa-IR" baseline="0" dirty="0" err="1" smtClean="0"/>
              <a:t>جهیدن</a:t>
            </a:r>
            <a:r>
              <a:rPr lang="fa-IR" baseline="0" dirty="0" smtClean="0"/>
              <a:t> ، از سمت زمین برروی استخوانهای اندامهای تحتانی و ستون فقرات کودک و نوجوان وارد می شود منجر به محکم شدن استخوانها شده و ذخایر </a:t>
            </a:r>
            <a:r>
              <a:rPr lang="fa-IR" baseline="0" dirty="0" err="1" smtClean="0"/>
              <a:t>کلسیمی</a:t>
            </a:r>
            <a:r>
              <a:rPr lang="fa-IR" baseline="0" dirty="0" smtClean="0"/>
              <a:t> غنی برای فرد مهیا می شود.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24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92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fa-IR" dirty="0" smtClean="0"/>
              <a:t>در فعالیتهای هوازی با توجه به مصرف انرژی و تلاش ضمن فعالیت ، نیاز به مصرف اکسیژن توسط سلولهای عضلانی بیشتر می شود . به همین جهت  تعداد ضربان قلب در واحد زمان – یک دقیقه – بیشتر می شود تا بتواند خون را که حاوی اکسیژن</a:t>
            </a:r>
            <a:r>
              <a:rPr lang="fa-IR" baseline="0" dirty="0" smtClean="0"/>
              <a:t> و مواد غذایی برای سلولهای عضلانی است به ماهیچه ها و عضلات برساند . همچنین تعداد تنفس هم بیشتر می شود تا امکان مبادله کردن بیشتر هوای بیرون از بدن که دارای اکسیژن بیشتر و دی اکسید کربن کمتر نسبت به هوای درون ریه ها است  صورت گیرد و این هوا به ریه ها فرستاده شده و در ریه ها این تبادل بین سلولهای خونی ( گلبولهای قرمز ) و هوای موجود در </a:t>
            </a:r>
            <a:r>
              <a:rPr lang="fa-IR" baseline="0" dirty="0" err="1" smtClean="0"/>
              <a:t>آلوئولهای</a:t>
            </a:r>
            <a:r>
              <a:rPr lang="fa-IR" baseline="0" dirty="0" smtClean="0"/>
              <a:t> داخل ریه صورت بگیرد.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1C113-5316-4AA0-8279-4BDAA6253E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7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4800" b="1" dirty="0" smtClean="0"/>
              <a:t>مبانی و اصول فعالیت بدنی نوجوانان و دانش آموزان 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1"/>
            <a:ext cx="11506200" cy="645489"/>
          </a:xfrm>
        </p:spPr>
        <p:txBody>
          <a:bodyPr/>
          <a:lstStyle/>
          <a:p>
            <a:r>
              <a:rPr lang="fa-IR" dirty="0" smtClean="0"/>
              <a:t>نقش والدین ، مدرسه و جامعه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2281" y="5022761"/>
            <a:ext cx="4649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/>
              <a:t>نام و نام خانوادگی ارائه دهنده</a:t>
            </a:r>
          </a:p>
          <a:p>
            <a:r>
              <a:rPr lang="fa-IR" dirty="0" smtClean="0"/>
              <a:t>دفتر یا </a:t>
            </a:r>
            <a:r>
              <a:rPr lang="fa-IR" smtClean="0"/>
              <a:t>جایگاه سازمانی زمانی  </a:t>
            </a:r>
            <a:endParaRPr lang="fa-I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38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>
              <a:buClr>
                <a:srgbClr val="FFFFFF"/>
              </a:buClr>
            </a:pPr>
            <a:r>
              <a:rPr lang="fa-IR" sz="2000" b="1" dirty="0">
                <a:solidFill>
                  <a:srgbClr val="FFFFFF"/>
                </a:solidFill>
              </a:rPr>
              <a:t>کودکان و نوجوانان می بایست روزانه حداقل 60 دقیقه و یا بیشتر از آن فعالیت بدنی داشته باشند .</a:t>
            </a:r>
          </a:p>
          <a:p>
            <a:pPr lvl="0" algn="r">
              <a:buClr>
                <a:srgbClr val="FFFFFF"/>
              </a:buClr>
            </a:pPr>
            <a:r>
              <a:rPr lang="fa-IR" sz="2000" b="1" dirty="0">
                <a:solidFill>
                  <a:srgbClr val="FFFFFF"/>
                </a:solidFill>
              </a:rPr>
              <a:t>فعالیت های هوازی : </a:t>
            </a:r>
            <a:r>
              <a:rPr lang="fa-IR" sz="2000" dirty="0">
                <a:solidFill>
                  <a:srgbClr val="FFFFFF"/>
                </a:solidFill>
              </a:rPr>
              <a:t>مقدار زیادی از این 60 دقیقه و یا بیشتر را فعالیتهای هوازی با شدت متوسط و شدید تشکیل می دهد . </a:t>
            </a:r>
            <a:r>
              <a:rPr lang="fa-IR" sz="2000" dirty="0" err="1">
                <a:solidFill>
                  <a:srgbClr val="FFFFFF"/>
                </a:solidFill>
              </a:rPr>
              <a:t>حتماباید</a:t>
            </a:r>
            <a:r>
              <a:rPr lang="fa-IR" sz="2000" dirty="0">
                <a:solidFill>
                  <a:srgbClr val="FFFFFF"/>
                </a:solidFill>
              </a:rPr>
              <a:t> در 3 روز از ایام هفته  فعالیت بدنی شدید در قسمتی از این 60 دقیقه گنجانده شود. </a:t>
            </a:r>
          </a:p>
          <a:p>
            <a:pPr marL="0" lvl="0" indent="0" algn="r" rtl="1">
              <a:buClr>
                <a:srgbClr val="FFFFFF"/>
              </a:buClr>
              <a:buNone/>
            </a:pPr>
            <a:r>
              <a:rPr lang="fa-IR" sz="2000" b="1" dirty="0">
                <a:solidFill>
                  <a:srgbClr val="FFFFFF"/>
                </a:solidFill>
              </a:rPr>
              <a:t>  فعالیتهای منجر به تقویت و افزایش قدرت عضلانی : </a:t>
            </a:r>
            <a:r>
              <a:rPr lang="fa-IR" sz="2000" dirty="0">
                <a:solidFill>
                  <a:srgbClr val="FFFFFF"/>
                </a:solidFill>
              </a:rPr>
              <a:t>حتما  در هفته 3 روز نیز باید به فعالیتهای بدنی که منجر به تقویت عضلانی می شود  ( جزئی از 60 دقیقه یا بیشتر فعالیت بدنی ) اختصاص یابد.</a:t>
            </a:r>
          </a:p>
          <a:p>
            <a:pPr marL="0" lvl="0" indent="0" algn="r" rtl="1">
              <a:buClr>
                <a:srgbClr val="FFFFFF"/>
              </a:buClr>
              <a:buNone/>
            </a:pPr>
            <a:r>
              <a:rPr lang="fa-IR" sz="2000" b="1" dirty="0">
                <a:solidFill>
                  <a:srgbClr val="FFFFFF"/>
                </a:solidFill>
              </a:rPr>
              <a:t>فعالیتهای منجر به تقویت استخوانی : </a:t>
            </a:r>
            <a:r>
              <a:rPr lang="en-US" sz="2000" b="1" dirty="0">
                <a:solidFill>
                  <a:srgbClr val="FFFFFF"/>
                </a:solidFill>
              </a:rPr>
              <a:t>   </a:t>
            </a:r>
            <a:r>
              <a:rPr lang="fa-IR" sz="2000" dirty="0">
                <a:solidFill>
                  <a:srgbClr val="FFFFFF"/>
                </a:solidFill>
              </a:rPr>
              <a:t>حتما  در هفته 3 روز هم باید به فعالیتهای بدنی که منجر به تقویت استخوانها مانند پریدن ، </a:t>
            </a:r>
            <a:r>
              <a:rPr lang="fa-IR" sz="2000" dirty="0" err="1">
                <a:solidFill>
                  <a:srgbClr val="FFFFFF"/>
                </a:solidFill>
              </a:rPr>
              <a:t>جهیدن</a:t>
            </a:r>
            <a:r>
              <a:rPr lang="fa-IR" sz="2000" dirty="0">
                <a:solidFill>
                  <a:srgbClr val="FFFFFF"/>
                </a:solidFill>
              </a:rPr>
              <a:t> ، طناب زدن و ... می شود  ( جزئی از 60 دقیقه یا بیشتر فعالیت بدنی ) گنجانده شود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4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چکیده اسلاید قبل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lnSpc>
                <a:spcPct val="250000"/>
              </a:lnSpc>
              <a:buNone/>
            </a:pPr>
            <a:r>
              <a:rPr lang="fa-IR" dirty="0" smtClean="0"/>
              <a:t> </a:t>
            </a:r>
            <a:r>
              <a:rPr lang="fa-IR" sz="2800" b="1" dirty="0" smtClean="0"/>
              <a:t>حداقل روزانه 60 دقیقه فعالیت بدنی </a:t>
            </a:r>
          </a:p>
          <a:p>
            <a:pPr marL="0" indent="0" algn="r">
              <a:lnSpc>
                <a:spcPct val="250000"/>
              </a:lnSpc>
              <a:buNone/>
            </a:pPr>
            <a:r>
              <a:rPr lang="fa-IR" sz="2800" b="1" dirty="0" smtClean="0"/>
              <a:t>بیشتر این 60 دقیقه را فعالیتهای هوازی تشکیل می دهد </a:t>
            </a:r>
          </a:p>
          <a:p>
            <a:pPr marL="0" indent="0" algn="r">
              <a:lnSpc>
                <a:spcPct val="250000"/>
              </a:lnSpc>
              <a:buNone/>
            </a:pPr>
            <a:r>
              <a:rPr lang="fa-IR" sz="2800" b="1" dirty="0" smtClean="0"/>
              <a:t>فعالیتها متنوع و لذت </a:t>
            </a:r>
            <a:r>
              <a:rPr lang="fa-IR" sz="2800" b="1" dirty="0"/>
              <a:t>بخش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6441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تعریف فعالیتهای هوازی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lnSpc>
                <a:spcPct val="200000"/>
              </a:lnSpc>
              <a:buNone/>
            </a:pPr>
            <a:r>
              <a:rPr lang="fa-IR" b="1" dirty="0" err="1"/>
              <a:t>فعاليتهايي</a:t>
            </a:r>
            <a:r>
              <a:rPr lang="fa-IR" b="1" dirty="0"/>
              <a:t> است </a:t>
            </a:r>
            <a:r>
              <a:rPr lang="fa-IR" b="1" dirty="0" err="1"/>
              <a:t>كه</a:t>
            </a:r>
            <a:r>
              <a:rPr lang="fa-IR" b="1" dirty="0"/>
              <a:t> همراه با جنب و جوش و حرکت بدن و اندامها ، موجب فعالیت بیشتر دستگاه قلب و عروق و دستگاه تنفس فرد می شود </a:t>
            </a:r>
            <a:r>
              <a:rPr lang="fa-IR" dirty="0"/>
              <a:t>. </a:t>
            </a:r>
            <a:r>
              <a:rPr lang="fa-IR" b="1" dirty="0" smtClean="0"/>
              <a:t>به عبارتی استرس و فشار بر روی این دو دستگاه می باشد تا بر روی عضلات و ماهیچه ها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767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b="1" dirty="0"/>
              <a:t>نمونه </a:t>
            </a:r>
            <a:r>
              <a:rPr lang="fa-IR" sz="3200" b="1" dirty="0" err="1"/>
              <a:t>هایی</a:t>
            </a:r>
            <a:r>
              <a:rPr lang="fa-IR" sz="3200" b="1" dirty="0"/>
              <a:t> از فعالیت بدنی </a:t>
            </a:r>
            <a:r>
              <a:rPr lang="fa-IR" sz="3200" b="1" dirty="0" smtClean="0"/>
              <a:t>هوازی که با توجه به شدت آن می تواند متوسط یا شدید باشد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fa-IR" dirty="0"/>
              <a:t>فعالیتهای هوازی شامل </a:t>
            </a:r>
            <a:r>
              <a:rPr lang="fa-IR" dirty="0" smtClean="0"/>
              <a:t>: </a:t>
            </a:r>
          </a:p>
          <a:p>
            <a:pPr marL="0" indent="0" algn="r">
              <a:buNone/>
            </a:pPr>
            <a:r>
              <a:rPr lang="fa-IR" dirty="0"/>
              <a:t>شنا </a:t>
            </a:r>
          </a:p>
          <a:p>
            <a:pPr marL="0" indent="0" algn="r">
              <a:buNone/>
            </a:pPr>
            <a:r>
              <a:rPr lang="fa-IR" dirty="0" smtClean="0"/>
              <a:t>دوچرخه </a:t>
            </a:r>
            <a:r>
              <a:rPr lang="fa-IR" dirty="0"/>
              <a:t>سواری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فوتبال </a:t>
            </a:r>
          </a:p>
          <a:p>
            <a:pPr marL="0" indent="0" algn="r">
              <a:buNone/>
            </a:pPr>
            <a:r>
              <a:rPr lang="fa-IR" dirty="0" smtClean="0"/>
              <a:t>بسکتبال </a:t>
            </a:r>
            <a:r>
              <a:rPr lang="fa-IR" dirty="0"/>
              <a:t>، راه رفتن ، دویدن ، بازی های فعال مانند دنبال کردن یکدیگر ، حرکات موزون </a:t>
            </a:r>
            <a:r>
              <a:rPr lang="fa-IR" dirty="0" smtClean="0"/>
              <a:t>از این گروه می باشد. کلا</a:t>
            </a:r>
            <a:r>
              <a:rPr lang="fa-IR" dirty="0"/>
              <a:t>" هر فعالیتی که همراه با تحرک بدن و اندامها </a:t>
            </a:r>
            <a:r>
              <a:rPr lang="fa-IR" dirty="0" smtClean="0"/>
              <a:t>باشد که بدنبال آن موجب کارکرد بیشتر  </a:t>
            </a:r>
            <a:r>
              <a:rPr lang="fa-IR" dirty="0"/>
              <a:t>دستگاه قلب و عروق و </a:t>
            </a:r>
            <a:r>
              <a:rPr lang="fa-IR" dirty="0" smtClean="0"/>
              <a:t>دستگاه تنفس می شود.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/>
              <a:t>فعالیتها </a:t>
            </a:r>
            <a:r>
              <a:rPr lang="fa-IR" b="1" dirty="0"/>
              <a:t>بدنی جهت </a:t>
            </a:r>
            <a:r>
              <a:rPr lang="fa-IR" b="1" dirty="0" smtClean="0"/>
              <a:t>تقویت </a:t>
            </a:r>
            <a:r>
              <a:rPr lang="fa-IR" b="1" dirty="0" err="1"/>
              <a:t>عضلاني</a:t>
            </a:r>
            <a:r>
              <a:rPr lang="fa-IR" b="1" dirty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200000"/>
              </a:lnSpc>
            </a:pPr>
            <a:r>
              <a:rPr lang="fa-IR" b="1" dirty="0" err="1"/>
              <a:t>فعاليتهايي</a:t>
            </a:r>
            <a:r>
              <a:rPr lang="fa-IR" b="1" dirty="0"/>
              <a:t> هستند </a:t>
            </a:r>
            <a:r>
              <a:rPr lang="fa-IR" b="1" dirty="0" err="1"/>
              <a:t>كه</a:t>
            </a:r>
            <a:r>
              <a:rPr lang="fa-IR" b="1" dirty="0"/>
              <a:t> در ضمن آن فشار و استرس بر </a:t>
            </a:r>
            <a:r>
              <a:rPr lang="fa-IR" b="1" dirty="0" err="1"/>
              <a:t>سيستم</a:t>
            </a:r>
            <a:r>
              <a:rPr lang="fa-IR" b="1" dirty="0"/>
              <a:t> </a:t>
            </a:r>
            <a:r>
              <a:rPr lang="fa-IR" b="1" dirty="0" err="1"/>
              <a:t>عضلاني</a:t>
            </a:r>
            <a:r>
              <a:rPr lang="fa-IR" b="1" dirty="0"/>
              <a:t> – </a:t>
            </a:r>
            <a:r>
              <a:rPr lang="fa-IR" b="1" dirty="0" err="1"/>
              <a:t>اسكلتي</a:t>
            </a:r>
            <a:r>
              <a:rPr lang="fa-IR" b="1" dirty="0"/>
              <a:t> شخص وارد </a:t>
            </a:r>
            <a:r>
              <a:rPr lang="fa-IR" b="1" dirty="0" err="1"/>
              <a:t>مي</a:t>
            </a:r>
            <a:r>
              <a:rPr lang="fa-IR" b="1" dirty="0"/>
              <a:t> شود . در ضمن این فعالیتها کار بافت ماهیچه ای و عضلات بیشتر از معمول و سخت تر از آنچه در </a:t>
            </a:r>
            <a:r>
              <a:rPr lang="fa-IR" b="1" dirty="0" err="1"/>
              <a:t>كارهاي</a:t>
            </a:r>
            <a:r>
              <a:rPr lang="fa-IR" b="1" dirty="0"/>
              <a:t> روزمره انجام می دهند می باشد.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259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نمونه </a:t>
            </a:r>
            <a:r>
              <a:rPr lang="fa-IR" b="1" dirty="0" err="1" smtClean="0"/>
              <a:t>هایی</a:t>
            </a:r>
            <a:r>
              <a:rPr lang="fa-IR" b="1" dirty="0" smtClean="0"/>
              <a:t> از فعالیت بدنی که موجب تقویت عضلانی  می شود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b="1" dirty="0" err="1"/>
              <a:t>ورزشهایی</a:t>
            </a:r>
            <a:r>
              <a:rPr lang="fa-IR" b="1" dirty="0"/>
              <a:t> </a:t>
            </a:r>
            <a:r>
              <a:rPr lang="fa-IR" b="1" dirty="0" smtClean="0"/>
              <a:t>مانند:</a:t>
            </a:r>
          </a:p>
          <a:p>
            <a:pPr marL="0" indent="0" algn="r">
              <a:buNone/>
            </a:pPr>
            <a:r>
              <a:rPr lang="fa-IR" b="1" dirty="0" smtClean="0"/>
              <a:t> </a:t>
            </a:r>
            <a:r>
              <a:rPr lang="fa-IR" b="1" dirty="0"/>
              <a:t>ژیمناستیک </a:t>
            </a:r>
            <a:endParaRPr lang="fa-IR" b="1" dirty="0" smtClean="0"/>
          </a:p>
          <a:p>
            <a:pPr marL="0" indent="0" algn="r">
              <a:buNone/>
            </a:pPr>
            <a:r>
              <a:rPr lang="fa-IR" b="1" dirty="0" smtClean="0"/>
              <a:t>کشتی </a:t>
            </a:r>
          </a:p>
          <a:p>
            <a:pPr marL="0" indent="0" algn="r">
              <a:buNone/>
            </a:pPr>
            <a:r>
              <a:rPr lang="fa-IR" b="1" dirty="0" smtClean="0"/>
              <a:t>وزنه </a:t>
            </a:r>
            <a:r>
              <a:rPr lang="fa-IR" b="1" dirty="0"/>
              <a:t>بر داری </a:t>
            </a:r>
            <a:endParaRPr lang="fa-IR" b="1" dirty="0" smtClean="0"/>
          </a:p>
          <a:p>
            <a:pPr marL="0" indent="0" algn="r">
              <a:buNone/>
            </a:pPr>
            <a:r>
              <a:rPr lang="fa-IR" b="1" dirty="0" smtClean="0"/>
              <a:t>پرورش </a:t>
            </a:r>
            <a:r>
              <a:rPr lang="fa-IR" b="1" dirty="0"/>
              <a:t>اندام </a:t>
            </a:r>
            <a:endParaRPr lang="fa-IR" b="1" dirty="0" smtClean="0"/>
          </a:p>
          <a:p>
            <a:pPr marL="0" indent="0" algn="r">
              <a:buNone/>
            </a:pPr>
            <a:r>
              <a:rPr lang="fa-IR" b="1" dirty="0" smtClean="0"/>
              <a:t>و </a:t>
            </a:r>
            <a:r>
              <a:rPr lang="fa-IR" b="1" dirty="0"/>
              <a:t>فعالیتها </a:t>
            </a:r>
            <a:r>
              <a:rPr lang="fa-IR" b="1" dirty="0" err="1"/>
              <a:t>یی</a:t>
            </a:r>
            <a:r>
              <a:rPr lang="fa-IR" b="1" dirty="0"/>
              <a:t> مانند استفاده از </a:t>
            </a:r>
            <a:r>
              <a:rPr lang="fa-IR" b="1" dirty="0" err="1"/>
              <a:t>دمبل</a:t>
            </a:r>
            <a:r>
              <a:rPr lang="fa-IR" b="1" dirty="0"/>
              <a:t> و </a:t>
            </a:r>
            <a:r>
              <a:rPr lang="fa-IR" b="1" dirty="0" err="1"/>
              <a:t>هارتل</a:t>
            </a:r>
            <a:r>
              <a:rPr lang="fa-IR" b="1" dirty="0"/>
              <a:t> ، بلند کردن بار یا هل دادن اجسام ، دراز نشست ، </a:t>
            </a:r>
            <a:r>
              <a:rPr lang="fa-IR" b="1" dirty="0" err="1"/>
              <a:t>بارفیکس</a:t>
            </a:r>
            <a:r>
              <a:rPr lang="fa-IR" b="1" dirty="0"/>
              <a:t> ، شنای سوئدی که برای کودکان و نوجوانان می توانند </a:t>
            </a:r>
            <a:r>
              <a:rPr lang="fa-IR" b="1" dirty="0" err="1"/>
              <a:t>زانوها</a:t>
            </a:r>
            <a:r>
              <a:rPr lang="fa-IR" b="1" dirty="0"/>
              <a:t> را روی زمین بگذارند، بالا رفتن از درخت و نردبان و کلا" </a:t>
            </a:r>
            <a:r>
              <a:rPr lang="fa-IR" b="1" dirty="0" err="1"/>
              <a:t>فعالیتهایی</a:t>
            </a:r>
            <a:r>
              <a:rPr lang="fa-IR" b="1" dirty="0"/>
              <a:t> که باعث تولید نیروی بیشتر و موجب استرس و خستگی ماهیچه ها و دستگاه عصبی- عضلانی می شود،  از این گروه هستند.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797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/>
              <a:t>فعالیت بدنی جهت تقویت و استحکام استخوانی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fa-IR" sz="2800" dirty="0"/>
              <a:t>عبارتست از </a:t>
            </a:r>
            <a:r>
              <a:rPr lang="fa-IR" sz="2800" dirty="0" err="1"/>
              <a:t>فعاليتهايي</a:t>
            </a:r>
            <a:r>
              <a:rPr lang="fa-IR" sz="2800" dirty="0"/>
              <a:t> </a:t>
            </a:r>
            <a:r>
              <a:rPr lang="fa-IR" sz="2800" dirty="0" err="1"/>
              <a:t>كه</a:t>
            </a:r>
            <a:r>
              <a:rPr lang="fa-IR" sz="2800" dirty="0"/>
              <a:t> در اثر </a:t>
            </a:r>
            <a:r>
              <a:rPr lang="fa-IR" sz="2800" dirty="0" err="1"/>
              <a:t>عكس</a:t>
            </a:r>
            <a:r>
              <a:rPr lang="fa-IR" sz="2800" dirty="0"/>
              <a:t> </a:t>
            </a:r>
            <a:r>
              <a:rPr lang="fa-IR" sz="2800" dirty="0" err="1"/>
              <a:t>العمل</a:t>
            </a:r>
            <a:r>
              <a:rPr lang="fa-IR" sz="2800" dirty="0"/>
              <a:t> وارده از طرف </a:t>
            </a:r>
            <a:r>
              <a:rPr lang="fa-IR" sz="2800" dirty="0" err="1"/>
              <a:t>زمين</a:t>
            </a:r>
            <a:r>
              <a:rPr lang="fa-IR" sz="2800" dirty="0"/>
              <a:t> بر </a:t>
            </a:r>
            <a:r>
              <a:rPr lang="fa-IR" sz="2800" dirty="0" err="1"/>
              <a:t>روي</a:t>
            </a:r>
            <a:r>
              <a:rPr lang="fa-IR" sz="2800" dirty="0"/>
              <a:t> بدن ، موجب </a:t>
            </a:r>
            <a:r>
              <a:rPr lang="fa-IR" sz="2800" dirty="0" err="1"/>
              <a:t>تحريك</a:t>
            </a:r>
            <a:r>
              <a:rPr lang="fa-IR" sz="2800" dirty="0"/>
              <a:t> صفحات رشد و استخوان </a:t>
            </a:r>
            <a:r>
              <a:rPr lang="fa-IR" sz="2800" dirty="0" err="1"/>
              <a:t>سازي</a:t>
            </a:r>
            <a:r>
              <a:rPr lang="fa-IR" sz="2800" dirty="0"/>
              <a:t> </a:t>
            </a:r>
            <a:r>
              <a:rPr lang="fa-IR" sz="2800" dirty="0" err="1"/>
              <a:t>بيشتر</a:t>
            </a:r>
            <a:r>
              <a:rPr lang="fa-IR" sz="2800" dirty="0"/>
              <a:t> </a:t>
            </a:r>
            <a:r>
              <a:rPr lang="fa-IR" sz="2800" dirty="0" smtClean="0"/>
              <a:t>و جذب بیشتر کلسیم در بستر استخوانها  </a:t>
            </a:r>
            <a:r>
              <a:rPr lang="fa-IR" sz="2800" dirty="0" err="1" smtClean="0"/>
              <a:t>مي</a:t>
            </a:r>
            <a:r>
              <a:rPr lang="fa-IR" sz="2800" dirty="0" smtClean="0"/>
              <a:t> </a:t>
            </a:r>
            <a:r>
              <a:rPr lang="fa-IR" sz="2800" dirty="0"/>
              <a:t>شود . </a:t>
            </a:r>
            <a:endParaRPr lang="fa-IR" sz="2800" dirty="0" smtClean="0"/>
          </a:p>
          <a:p>
            <a:pPr marL="0" indent="0" algn="r">
              <a:lnSpc>
                <a:spcPct val="200000"/>
              </a:lnSpc>
              <a:buNone/>
            </a:pPr>
            <a:r>
              <a:rPr lang="fa-IR" sz="2800" dirty="0" smtClean="0"/>
              <a:t>بهترین زمان برای افزایش توده استخوانی و ذخایر معدنی استخوانها در طول زندگی، در حوالی قبل از بلوغ و بلوغ حادث می شود.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5543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800" b="1" dirty="0" smtClean="0"/>
              <a:t>فعالیتهای هوازی و یا </a:t>
            </a:r>
            <a:r>
              <a:rPr lang="fa-IR" sz="2800" b="1" dirty="0" err="1" smtClean="0"/>
              <a:t>ائروبیک</a:t>
            </a:r>
            <a:r>
              <a:rPr lang="fa-IR" sz="2800" b="1" dirty="0" smtClean="0"/>
              <a:t> را بر حسب میزان تلاش شخص برای انجام آن ، به سه دسته تقسیم می کنند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53243"/>
            <a:ext cx="9784080" cy="4206240"/>
          </a:xfrm>
        </p:spPr>
        <p:txBody>
          <a:bodyPr/>
          <a:lstStyle/>
          <a:p>
            <a:pPr marL="0" indent="0" algn="r">
              <a:lnSpc>
                <a:spcPct val="200000"/>
              </a:lnSpc>
              <a:buNone/>
            </a:pPr>
            <a:r>
              <a:rPr lang="en-US" dirty="0" smtClean="0"/>
              <a:t>     </a:t>
            </a:r>
            <a:r>
              <a:rPr lang="en-US" sz="2800" b="1" dirty="0" smtClean="0"/>
              <a:t>Light Physical Activity          </a:t>
            </a:r>
            <a:r>
              <a:rPr lang="fa-IR" sz="2800" b="1" dirty="0" smtClean="0"/>
              <a:t>1- فعالیت بدنی سبک</a:t>
            </a:r>
            <a:r>
              <a:rPr lang="en-US" sz="2800" b="1" dirty="0" smtClean="0"/>
              <a:t> </a:t>
            </a:r>
            <a:r>
              <a:rPr lang="fa-IR" sz="2800" b="1" dirty="0" smtClean="0"/>
              <a:t>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sz="2800" b="1" dirty="0" smtClean="0"/>
              <a:t>2 – فعالیت بدنی متوسط</a:t>
            </a:r>
            <a:r>
              <a:rPr lang="en-US" sz="2800" b="1" dirty="0"/>
              <a:t>   </a:t>
            </a:r>
            <a:r>
              <a:rPr lang="en-US" sz="2800" b="1" dirty="0" smtClean="0"/>
              <a:t>Moderate Physical Activity        </a:t>
            </a:r>
            <a:r>
              <a:rPr lang="fa-IR" sz="2800" b="1" dirty="0" smtClean="0"/>
              <a:t> </a:t>
            </a:r>
            <a:r>
              <a:rPr lang="en-US" sz="2800" b="1" dirty="0" smtClean="0"/>
              <a:t> </a:t>
            </a:r>
            <a:r>
              <a:rPr lang="fa-IR" sz="2800" b="1" dirty="0" smtClean="0"/>
              <a:t> </a:t>
            </a:r>
          </a:p>
          <a:p>
            <a:pPr marL="0" indent="0" algn="r" rtl="1">
              <a:lnSpc>
                <a:spcPct val="200000"/>
              </a:lnSpc>
              <a:buNone/>
            </a:pPr>
            <a:r>
              <a:rPr lang="fa-IR" sz="2800" b="1" dirty="0" smtClean="0"/>
              <a:t>3 – فعالیت بدنی شدید </a:t>
            </a:r>
            <a:r>
              <a:rPr lang="en-US" sz="2800" b="1" dirty="0"/>
              <a:t>  Vigorous Physical </a:t>
            </a:r>
            <a:r>
              <a:rPr lang="en-US" sz="2800" b="1" dirty="0" smtClean="0"/>
              <a:t>Activity        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88224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600" b="1" dirty="0" err="1"/>
              <a:t>فعاليت</a:t>
            </a:r>
            <a:r>
              <a:rPr lang="fa-IR" sz="3600" b="1" dirty="0"/>
              <a:t> بدنی با شدت </a:t>
            </a:r>
            <a:r>
              <a:rPr lang="fa-IR" sz="3600" b="1" dirty="0" smtClean="0"/>
              <a:t>متوسط</a:t>
            </a:r>
            <a:r>
              <a:rPr lang="fa-IR" sz="3600" b="1" dirty="0"/>
              <a:t> </a:t>
            </a:r>
            <a:r>
              <a:rPr lang="en-US" sz="3600" b="1" dirty="0" smtClean="0"/>
              <a:t>Moderate</a:t>
            </a:r>
            <a:r>
              <a:rPr lang="en-US" b="1" dirty="0" smtClean="0"/>
              <a:t>  </a:t>
            </a:r>
            <a:r>
              <a:rPr lang="fa-IR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fa-IR" sz="2800" b="1" dirty="0"/>
              <a:t>به هر نوع </a:t>
            </a:r>
            <a:r>
              <a:rPr lang="fa-IR" sz="2800" b="1" dirty="0" err="1"/>
              <a:t>فعاليت</a:t>
            </a:r>
            <a:r>
              <a:rPr lang="fa-IR" sz="2800" b="1" dirty="0"/>
              <a:t> بدنی </a:t>
            </a:r>
            <a:r>
              <a:rPr lang="fa-IR" sz="2800" b="1" dirty="0" smtClean="0"/>
              <a:t>که </a:t>
            </a:r>
            <a:r>
              <a:rPr lang="fa-IR" sz="2800" b="1" dirty="0"/>
              <a:t>منجر به </a:t>
            </a:r>
            <a:r>
              <a:rPr lang="fa-IR" sz="2800" b="1" dirty="0" err="1"/>
              <a:t>افزايش</a:t>
            </a:r>
            <a:r>
              <a:rPr lang="fa-IR" sz="2800" b="1" dirty="0"/>
              <a:t> تعداد ضربان قلب و دفعات تنفس در واحد زمان ( یک دقیقه )  </a:t>
            </a:r>
            <a:r>
              <a:rPr lang="fa-IR" sz="2800" b="1" dirty="0" smtClean="0"/>
              <a:t>شده گفته می شود. ولی </a:t>
            </a:r>
            <a:r>
              <a:rPr lang="fa-IR" sz="2800" b="1" dirty="0" err="1"/>
              <a:t>اين</a:t>
            </a:r>
            <a:r>
              <a:rPr lang="fa-IR" sz="2800" b="1" dirty="0"/>
              <a:t> </a:t>
            </a:r>
            <a:r>
              <a:rPr lang="fa-IR" sz="2800" b="1" dirty="0" err="1"/>
              <a:t>افزايش</a:t>
            </a:r>
            <a:r>
              <a:rPr lang="fa-IR" sz="2800" b="1" dirty="0"/>
              <a:t> تعداد دم و بازدم به حدی </a:t>
            </a:r>
            <a:r>
              <a:rPr lang="fa-IR" sz="2800" b="1" dirty="0" err="1"/>
              <a:t>نيست</a:t>
            </a:r>
            <a:r>
              <a:rPr lang="fa-IR" sz="2800" b="1" dirty="0"/>
              <a:t> که مانع صحبت کردن فرد شود. که همراه با گرم شدن بدن و عرق کردن نیز </a:t>
            </a:r>
            <a:r>
              <a:rPr lang="fa-IR" sz="2800" b="1" dirty="0" smtClean="0"/>
              <a:t>است.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2997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 smtClean="0"/>
              <a:t> </a:t>
            </a:r>
            <a:r>
              <a:rPr lang="fa-IR" b="1" dirty="0" err="1" smtClean="0"/>
              <a:t>فعاليت</a:t>
            </a:r>
            <a:r>
              <a:rPr lang="fa-IR" b="1" dirty="0" smtClean="0"/>
              <a:t> </a:t>
            </a:r>
            <a:r>
              <a:rPr lang="fa-IR" b="1" dirty="0"/>
              <a:t>بدنی سخت یا </a:t>
            </a:r>
            <a:r>
              <a:rPr lang="fa-IR" b="1" dirty="0" err="1" smtClean="0"/>
              <a:t>شديد</a:t>
            </a:r>
            <a:r>
              <a:rPr lang="en-US" b="1" dirty="0" smtClean="0"/>
              <a:t>vigorous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lnSpc>
                <a:spcPct val="200000"/>
              </a:lnSpc>
              <a:buNone/>
            </a:pPr>
            <a:r>
              <a:rPr lang="fa-IR" b="1" dirty="0"/>
              <a:t>در </a:t>
            </a:r>
            <a:r>
              <a:rPr lang="fa-IR" b="1" dirty="0" err="1"/>
              <a:t>فعاليت</a:t>
            </a:r>
            <a:r>
              <a:rPr lang="fa-IR" b="1" dirty="0"/>
              <a:t> بدنی سخت یا </a:t>
            </a:r>
            <a:r>
              <a:rPr lang="fa-IR" b="1" dirty="0" err="1"/>
              <a:t>شديد</a:t>
            </a:r>
            <a:r>
              <a:rPr lang="fa-IR" b="1" dirty="0"/>
              <a:t> </a:t>
            </a:r>
            <a:r>
              <a:rPr lang="fa-IR" b="1" dirty="0" smtClean="0"/>
              <a:t>، میزان تلاش فرد برای انجام فعالیت،  بیشتر از فعالیت بدنی متوسط می باشد. بطوری که به علت </a:t>
            </a:r>
            <a:r>
              <a:rPr lang="fa-IR" b="1" dirty="0"/>
              <a:t>تشدید تنفس و سرعت بالای تبادل هوا در دستگاه تنفس،  شخص قادر </a:t>
            </a:r>
            <a:r>
              <a:rPr lang="fa-IR" b="1" dirty="0" err="1"/>
              <a:t>نيست</a:t>
            </a:r>
            <a:r>
              <a:rPr lang="fa-IR" b="1" dirty="0"/>
              <a:t> به راحتی صحبت کند و یا بیشتر از سه یا </a:t>
            </a:r>
            <a:r>
              <a:rPr lang="fa-IR" b="1" dirty="0" err="1"/>
              <a:t>چها</a:t>
            </a:r>
            <a:r>
              <a:rPr lang="fa-IR" b="1" dirty="0"/>
              <a:t> ر کلمه را بدون وقفه پشت سرهم </a:t>
            </a:r>
            <a:r>
              <a:rPr lang="fa-IR" b="1" dirty="0" smtClean="0"/>
              <a:t>ادا کند 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8788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99" y="268410"/>
            <a:ext cx="9784080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/>
              <a:t>در این سخنرانی به چه چیزهایی اشاره خواهد شد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dirty="0" smtClean="0"/>
              <a:t>1- </a:t>
            </a:r>
            <a:r>
              <a:rPr lang="fa-IR" dirty="0"/>
              <a:t>تعریف فعالیت بدنی </a:t>
            </a:r>
            <a:r>
              <a:rPr lang="fa-IR" dirty="0" smtClean="0"/>
              <a:t>و افتراق آن با </a:t>
            </a:r>
            <a:r>
              <a:rPr lang="fa-IR" dirty="0"/>
              <a:t>ورزش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2 </a:t>
            </a:r>
            <a:r>
              <a:rPr lang="fa-IR" dirty="0"/>
              <a:t>– فواید و اثرات مطلوب فعالیت بدنی منظم </a:t>
            </a:r>
            <a:r>
              <a:rPr lang="fa-IR" dirty="0" smtClean="0"/>
              <a:t>در </a:t>
            </a:r>
            <a:r>
              <a:rPr lang="fa-IR" dirty="0"/>
              <a:t>نوجوانان و دانش آموزان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3 </a:t>
            </a:r>
            <a:r>
              <a:rPr lang="fa-IR" dirty="0"/>
              <a:t>- بیماریهای ناشی از کم تحرکی را که در سنین بالاتر گریبانگیر افراد می </a:t>
            </a:r>
            <a:r>
              <a:rPr lang="fa-IR" dirty="0" smtClean="0"/>
              <a:t>شود</a:t>
            </a:r>
            <a:endParaRPr lang="fa-IR" dirty="0"/>
          </a:p>
          <a:p>
            <a:pPr marL="0" indent="0" algn="r">
              <a:buNone/>
            </a:pPr>
            <a:r>
              <a:rPr lang="fa-IR" dirty="0"/>
              <a:t>4 - میزان حداقل فعالیت بدنی مطلوب روزانه گروه سنی 6 تا 18 سال و 18 تا 65 سال ، و معیار شدت فعالیت بدنی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5 </a:t>
            </a:r>
            <a:r>
              <a:rPr lang="fa-IR" dirty="0"/>
              <a:t>– انواع فعالیت بدنی لازم برای نوجوانان و میزان آنها را در طول </a:t>
            </a:r>
            <a:r>
              <a:rPr lang="fa-IR" dirty="0" smtClean="0"/>
              <a:t>هفته</a:t>
            </a:r>
            <a:endParaRPr lang="fa-IR" dirty="0"/>
          </a:p>
          <a:p>
            <a:pPr marL="0" indent="0" algn="r">
              <a:buNone/>
            </a:pPr>
            <a:r>
              <a:rPr lang="fa-IR" dirty="0"/>
              <a:t>6 – ارتباط دستگاه قلب و عروق و دستگاه تنفس </a:t>
            </a:r>
            <a:r>
              <a:rPr lang="fa-IR" dirty="0" smtClean="0"/>
              <a:t>با </a:t>
            </a:r>
            <a:r>
              <a:rPr lang="fa-IR" dirty="0"/>
              <a:t>انجام فعالیت بدنی </a:t>
            </a:r>
            <a:endParaRPr lang="en-US" dirty="0"/>
          </a:p>
          <a:p>
            <a:pPr marL="0" indent="0" algn="r">
              <a:buNone/>
            </a:pPr>
            <a:r>
              <a:rPr lang="fa-IR" dirty="0"/>
              <a:t>7</a:t>
            </a:r>
            <a:r>
              <a:rPr lang="fa-IR" dirty="0" smtClean="0"/>
              <a:t> </a:t>
            </a:r>
            <a:r>
              <a:rPr lang="fa-IR" dirty="0"/>
              <a:t>– هرم فعالیت </a:t>
            </a:r>
            <a:r>
              <a:rPr lang="fa-IR" dirty="0" smtClean="0"/>
              <a:t>بدنی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1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/>
              <a:t>هرم فعالیت بدنی چیست 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200" dirty="0"/>
              <a:t>دانشمندان </a:t>
            </a:r>
            <a:r>
              <a:rPr lang="fa-IR" sz="3200" dirty="0" err="1"/>
              <a:t>ميزان</a:t>
            </a:r>
            <a:r>
              <a:rPr lang="fa-IR" sz="3200" dirty="0"/>
              <a:t> </a:t>
            </a:r>
            <a:r>
              <a:rPr lang="fa-IR" sz="3200" dirty="0" err="1"/>
              <a:t>فعاليت</a:t>
            </a:r>
            <a:r>
              <a:rPr lang="fa-IR" sz="3200" dirty="0"/>
              <a:t> </a:t>
            </a:r>
            <a:r>
              <a:rPr lang="fa-IR" sz="3200" dirty="0" err="1"/>
              <a:t>بدني</a:t>
            </a:r>
            <a:r>
              <a:rPr lang="fa-IR" sz="3200" dirty="0"/>
              <a:t> مطلوب افراد در طول هفته را  </a:t>
            </a:r>
            <a:r>
              <a:rPr lang="fa-IR" sz="3200" dirty="0" err="1"/>
              <a:t>بصورت</a:t>
            </a:r>
            <a:r>
              <a:rPr lang="fa-IR" sz="3200" dirty="0"/>
              <a:t> </a:t>
            </a:r>
            <a:r>
              <a:rPr lang="fa-IR" sz="3200" dirty="0" err="1"/>
              <a:t>يك</a:t>
            </a:r>
            <a:r>
              <a:rPr lang="fa-IR" sz="3200" dirty="0"/>
              <a:t> هرم در نظر </a:t>
            </a:r>
            <a:r>
              <a:rPr lang="fa-IR" sz="3200" dirty="0" err="1"/>
              <a:t>مي</a:t>
            </a:r>
            <a:r>
              <a:rPr lang="fa-IR" sz="3200" dirty="0"/>
              <a:t> </a:t>
            </a:r>
            <a:r>
              <a:rPr lang="fa-IR" sz="3200" dirty="0" err="1"/>
              <a:t>گيرند</a:t>
            </a:r>
            <a:r>
              <a:rPr lang="fa-IR" sz="3200" dirty="0"/>
              <a:t> . در کتابهای مرجع ، هرم را برای بالغین و افراد بزرگسال ارائه نموده </a:t>
            </a:r>
            <a:r>
              <a:rPr lang="fa-IR" sz="3200" dirty="0" err="1"/>
              <a:t>اند</a:t>
            </a:r>
            <a:r>
              <a:rPr lang="fa-IR" sz="3200" dirty="0"/>
              <a:t> که </a:t>
            </a:r>
            <a:r>
              <a:rPr lang="fa-IR" sz="3200" dirty="0" smtClean="0"/>
              <a:t>البته این  موضوع هیچ </a:t>
            </a:r>
            <a:r>
              <a:rPr lang="fa-IR" sz="3200" dirty="0" err="1" smtClean="0"/>
              <a:t>منافاتی</a:t>
            </a:r>
            <a:r>
              <a:rPr lang="fa-IR" sz="3200" dirty="0" smtClean="0"/>
              <a:t> با گروه سنی نوجوانان یا کودکان ندارد آن چه که مهم است تنوع و فرحبخش بودن فعالیتها در نزد کودکان و نوجوانان است که از اهمیت بالایی برخوردار  است تا این فعالیتها نهادینه و یا به صورت مداوم و مرتب صورت گرفته و هدف انجام  60 دقیقه فعالیت بدنی روزانه در نوجوان یا دانش آموز محقق شود.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76688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b="1" dirty="0" smtClean="0"/>
              <a:t>هرم فعالیت بدنی و فعالیتهای سطح اول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fa-IR" dirty="0" smtClean="0"/>
              <a:t>هرم فعالیت بدنی دارای چهار سطح می باشد .چهار </a:t>
            </a:r>
            <a:r>
              <a:rPr lang="fa-IR" dirty="0"/>
              <a:t>سطح هرم بر اساس میزان نتایج مفید حاصل  از فعالیت بدنی منظم ، مشخص شده </a:t>
            </a:r>
            <a:r>
              <a:rPr lang="fa-IR" dirty="0" smtClean="0"/>
              <a:t>است. </a:t>
            </a:r>
            <a:r>
              <a:rPr lang="fa-IR" dirty="0" err="1" smtClean="0"/>
              <a:t>فعالیتهایی</a:t>
            </a:r>
            <a:r>
              <a:rPr lang="fa-IR" dirty="0" smtClean="0"/>
              <a:t> </a:t>
            </a:r>
            <a:r>
              <a:rPr lang="fa-IR" dirty="0"/>
              <a:t>که تأثیر و </a:t>
            </a:r>
            <a:r>
              <a:rPr lang="fa-IR" dirty="0" err="1"/>
              <a:t>سیعی</a:t>
            </a:r>
            <a:r>
              <a:rPr lang="fa-IR" dirty="0"/>
              <a:t> </a:t>
            </a:r>
            <a:r>
              <a:rPr lang="fa-IR" dirty="0" smtClean="0"/>
              <a:t>بر تندرستی </a:t>
            </a:r>
            <a:r>
              <a:rPr lang="fa-IR" dirty="0"/>
              <a:t>جامعه و گروه کثیری از مردم دارند، </a:t>
            </a:r>
            <a:r>
              <a:rPr lang="fa-IR" dirty="0" smtClean="0"/>
              <a:t>در </a:t>
            </a:r>
            <a:r>
              <a:rPr lang="fa-IR" dirty="0" err="1" smtClean="0"/>
              <a:t>قاعدة</a:t>
            </a:r>
            <a:r>
              <a:rPr lang="fa-IR" dirty="0" smtClean="0"/>
              <a:t> </a:t>
            </a:r>
            <a:r>
              <a:rPr lang="fa-IR" dirty="0"/>
              <a:t>هرم </a:t>
            </a:r>
            <a:r>
              <a:rPr lang="fa-IR" dirty="0" smtClean="0"/>
              <a:t> می باشند فعالیتهای روزمره زندگی که بطور  معمول انجام می شوند و بهتر است با تحرک بیشتر باشد . در این سطح قرار می گیرد.</a:t>
            </a:r>
          </a:p>
          <a:p>
            <a:pPr algn="r"/>
            <a:r>
              <a:rPr lang="fa-IR" dirty="0"/>
              <a:t>فعالیتهای مانند پیاده رفتن به محل کار</a:t>
            </a:r>
            <a:r>
              <a:rPr lang="fa-IR" dirty="0" smtClean="0"/>
              <a:t>، پیاده روی برای خرید </a:t>
            </a:r>
            <a:r>
              <a:rPr lang="fa-IR" dirty="0"/>
              <a:t>به جای رانندگی، استفاده از پله به جای آسانسور</a:t>
            </a:r>
            <a:r>
              <a:rPr lang="fa-IR" dirty="0" smtClean="0"/>
              <a:t>، زودتر </a:t>
            </a:r>
            <a:r>
              <a:rPr lang="fa-IR" dirty="0"/>
              <a:t>پیاده شدن از تاکسی و اتوبوس یا پارک اتومبیل چند خیابان جلوتر </a:t>
            </a:r>
            <a:r>
              <a:rPr lang="fa-IR" dirty="0" smtClean="0"/>
              <a:t>و طی </a:t>
            </a:r>
            <a:r>
              <a:rPr lang="fa-IR" dirty="0"/>
              <a:t>قسمتی از </a:t>
            </a:r>
            <a:r>
              <a:rPr lang="fa-IR" dirty="0" smtClean="0"/>
              <a:t>مسیر به </a:t>
            </a:r>
            <a:r>
              <a:rPr lang="fa-IR" dirty="0"/>
              <a:t>صورت پیاده، انجام کارهای باغچه </a:t>
            </a:r>
            <a:r>
              <a:rPr lang="fa-IR" dirty="0" smtClean="0"/>
              <a:t>و حیاط </a:t>
            </a:r>
            <a:r>
              <a:rPr lang="fa-IR" dirty="0"/>
              <a:t>مثال های </a:t>
            </a:r>
            <a:r>
              <a:rPr lang="fa-IR" dirty="0" smtClean="0"/>
              <a:t>از </a:t>
            </a:r>
            <a:r>
              <a:rPr lang="fa-IR" dirty="0"/>
              <a:t>این گروه </a:t>
            </a:r>
            <a:r>
              <a:rPr lang="fa-IR" dirty="0" smtClean="0"/>
              <a:t>فعالیتها هستند</a:t>
            </a:r>
            <a:r>
              <a:rPr lang="fa-I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34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502920"/>
            <a:ext cx="9784080" cy="1508760"/>
          </a:xfrm>
        </p:spPr>
        <p:txBody>
          <a:bodyPr/>
          <a:lstStyle/>
          <a:p>
            <a:pPr marL="182880" lvl="0" indent="-182880" algn="ctr" rtl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</a:pPr>
            <a:r>
              <a:rPr lang="fa-IR" sz="3600" b="1" cap="none" dirty="0" smtClean="0">
                <a:latin typeface="Tahoma" panose="020B0604030504040204" pitchFamily="34" charset="0"/>
                <a:ea typeface="+mn-ea"/>
              </a:rPr>
              <a:t>فعالیتهای سطح دوم هرم </a:t>
            </a:r>
            <a:r>
              <a:rPr lang="fa-IR" sz="2200" cap="none" dirty="0">
                <a:solidFill>
                  <a:srgbClr val="000000"/>
                </a:solidFill>
                <a:latin typeface="Tahoma" panose="020B0604030504040204" pitchFamily="34" charset="0"/>
                <a:ea typeface="+mn-ea"/>
              </a:rPr>
              <a:t/>
            </a:r>
            <a:br>
              <a:rPr lang="fa-IR" sz="2200" cap="none" dirty="0">
                <a:solidFill>
                  <a:srgbClr val="000000"/>
                </a:solidFill>
                <a:latin typeface="Tahoma" panose="020B0604030504040204" pitchFamily="34" charset="0"/>
                <a:ea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latin typeface="Tahoma" panose="020B0604030504040204" pitchFamily="34" charset="0"/>
              </a:rPr>
              <a:t>فعالیتهای پر تحرک هوازی</a:t>
            </a:r>
            <a:r>
              <a:rPr lang="fa-IR" dirty="0">
                <a:latin typeface="Tahoma" panose="020B0604030504040204" pitchFamily="34" charset="0"/>
              </a:rPr>
              <a:t>  </a:t>
            </a:r>
            <a:r>
              <a:rPr lang="fa-IR" dirty="0" smtClean="0">
                <a:latin typeface="Tahoma" panose="020B0604030504040204" pitchFamily="34" charset="0"/>
              </a:rPr>
              <a:t>و ورزشهای </a:t>
            </a:r>
            <a:r>
              <a:rPr lang="fa-IR" dirty="0">
                <a:latin typeface="Tahoma" panose="020B0604030504040204" pitchFamily="34" charset="0"/>
              </a:rPr>
              <a:t>فعال فعالیت </a:t>
            </a:r>
            <a:r>
              <a:rPr lang="fa-IR" dirty="0" err="1">
                <a:latin typeface="Tahoma" panose="020B0604030504040204" pitchFamily="34" charset="0"/>
              </a:rPr>
              <a:t>هایی</a:t>
            </a:r>
            <a:r>
              <a:rPr lang="fa-IR" dirty="0">
                <a:latin typeface="Tahoma" panose="020B0604030504040204" pitchFamily="34" charset="0"/>
              </a:rPr>
              <a:t> هستند که در زمان نسبتاً طولانی </a:t>
            </a:r>
            <a:r>
              <a:rPr lang="fa-IR" dirty="0" smtClean="0">
                <a:latin typeface="Tahoma" panose="020B0604030504040204" pitchFamily="34" charset="0"/>
              </a:rPr>
              <a:t>و با </a:t>
            </a:r>
            <a:r>
              <a:rPr lang="fa-IR" dirty="0">
                <a:latin typeface="Tahoma" panose="020B0604030504040204" pitchFamily="34" charset="0"/>
              </a:rPr>
              <a:t>شدت معینی ا </a:t>
            </a:r>
            <a:r>
              <a:rPr lang="fa-IR" dirty="0" err="1">
                <a:latin typeface="Tahoma" panose="020B0604030504040204" pitchFamily="34" charset="0"/>
              </a:rPr>
              <a:t>نجام</a:t>
            </a:r>
            <a:r>
              <a:rPr lang="fa-IR" dirty="0">
                <a:latin typeface="Tahoma" panose="020B0604030504040204" pitchFamily="34" charset="0"/>
              </a:rPr>
              <a:t> می شوند. مانند پیاده روی سریع، دویدن، دوچرخه سواری، شنا، حرکات موزون هوازی. این فعالیت ها برای آمادگی قلبی-عروقی </a:t>
            </a:r>
            <a:r>
              <a:rPr lang="fa-IR" dirty="0" err="1">
                <a:latin typeface="Tahoma" panose="020B0604030504040204" pitchFamily="34" charset="0"/>
              </a:rPr>
              <a:t>وکنترل</a:t>
            </a:r>
            <a:r>
              <a:rPr lang="fa-IR" dirty="0">
                <a:latin typeface="Tahoma" panose="020B0604030504040204" pitchFamily="34" charset="0"/>
              </a:rPr>
              <a:t> وزن </a:t>
            </a:r>
            <a:r>
              <a:rPr lang="fa-IR" dirty="0" smtClean="0">
                <a:latin typeface="Tahoma" panose="020B0604030504040204" pitchFamily="34" charset="0"/>
              </a:rPr>
              <a:t>و شادابی و سرزندگی </a:t>
            </a:r>
            <a:r>
              <a:rPr lang="fa-IR" dirty="0">
                <a:latin typeface="Tahoma" panose="020B0604030504040204" pitchFamily="34" charset="0"/>
              </a:rPr>
              <a:t>بسیار مفید هستند. برخی ورزشها </a:t>
            </a:r>
            <a:r>
              <a:rPr lang="fa-IR" dirty="0" err="1">
                <a:latin typeface="Tahoma" panose="020B0604030504040204" pitchFamily="34" charset="0"/>
              </a:rPr>
              <a:t>وبرنامه</a:t>
            </a:r>
            <a:r>
              <a:rPr lang="fa-IR" dirty="0">
                <a:latin typeface="Tahoma" panose="020B0604030504040204" pitchFamily="34" charset="0"/>
              </a:rPr>
              <a:t> های تفریحی فعال مانند انواع ورزشهای با </a:t>
            </a:r>
            <a:r>
              <a:rPr lang="fa-IR" dirty="0" smtClean="0">
                <a:latin typeface="Tahoma" panose="020B0604030504040204" pitchFamily="34" charset="0"/>
              </a:rPr>
              <a:t>توپ مثل فوتبال و بسکتبال</a:t>
            </a:r>
            <a:r>
              <a:rPr lang="fa-IR" dirty="0">
                <a:latin typeface="Tahoma" panose="020B0604030504040204" pitchFamily="34" charset="0"/>
              </a:rPr>
              <a:t>، </a:t>
            </a:r>
            <a:r>
              <a:rPr lang="fa-IR" dirty="0" smtClean="0">
                <a:latin typeface="Tahoma" panose="020B0604030504040204" pitchFamily="34" charset="0"/>
              </a:rPr>
              <a:t>تنیس، والیبال، </a:t>
            </a:r>
            <a:r>
              <a:rPr lang="fa-IR" dirty="0" err="1" smtClean="0">
                <a:latin typeface="Tahoma" panose="020B0604030504040204" pitchFamily="34" charset="0"/>
              </a:rPr>
              <a:t>کوهنوردی</a:t>
            </a:r>
            <a:r>
              <a:rPr lang="fa-IR" dirty="0" smtClean="0">
                <a:latin typeface="Tahoma" panose="020B0604030504040204" pitchFamily="34" charset="0"/>
              </a:rPr>
              <a:t>، اسکی</a:t>
            </a:r>
            <a:r>
              <a:rPr lang="fa-IR" dirty="0">
                <a:latin typeface="Tahoma" panose="020B0604030504040204" pitchFamily="34" charset="0"/>
              </a:rPr>
              <a:t>، صخره </a:t>
            </a:r>
            <a:r>
              <a:rPr lang="fa-IR" dirty="0" err="1">
                <a:latin typeface="Tahoma" panose="020B0604030504040204" pitchFamily="34" charset="0"/>
              </a:rPr>
              <a:t>نوردی</a:t>
            </a:r>
            <a:r>
              <a:rPr lang="fa-IR" dirty="0">
                <a:latin typeface="Tahoma" panose="020B0604030504040204" pitchFamily="34" charset="0"/>
              </a:rPr>
              <a:t> و... جزء این گروه طبقه بندی می شوند. این دسته فعالیتها در مجموع باید در اکثر روزهای </a:t>
            </a:r>
            <a:r>
              <a:rPr lang="fa-IR" dirty="0" smtClean="0">
                <a:latin typeface="Tahoma" panose="020B0604030504040204" pitchFamily="34" charset="0"/>
              </a:rPr>
              <a:t>هفته در بزرگسالان 5 روز یا در تمام ایام هفته ، انجام </a:t>
            </a:r>
            <a:r>
              <a:rPr lang="fa-IR" dirty="0">
                <a:latin typeface="Tahoma" panose="020B0604030504040204" pitchFamily="34" charset="0"/>
              </a:rPr>
              <a:t>شوند</a:t>
            </a:r>
            <a:r>
              <a:rPr lang="fa-IR" dirty="0" smtClean="0">
                <a:latin typeface="Tahoma" panose="020B0604030504040204" pitchFamily="34" charset="0"/>
              </a:rPr>
              <a:t>.( این گروه فعالیتها برای نوجوانان یا گروه سنی 6 تا 18 سال باید 60 دقیقه در روز باشد . )</a:t>
            </a:r>
            <a:endParaRPr lang="fa-IR" dirty="0">
              <a:latin typeface="Tahoma" panose="020B0604030504040204" pitchFamily="34" charset="0"/>
            </a:endParaRPr>
          </a:p>
          <a:p>
            <a:pPr marL="0" indent="0" algn="just" rtl="1">
              <a:buNone/>
            </a:pPr>
            <a:r>
              <a:rPr lang="fa-IR" dirty="0" smtClean="0">
                <a:latin typeface="Tahoma" panose="020B0604030504040204" pitchFamily="34" charset="0"/>
              </a:rPr>
              <a:t> مدت </a:t>
            </a:r>
            <a:r>
              <a:rPr lang="fa-IR" dirty="0">
                <a:latin typeface="Tahoma" panose="020B0604030504040204" pitchFamily="34" charset="0"/>
              </a:rPr>
              <a:t>انجام این فعالیت ها </a:t>
            </a:r>
            <a:r>
              <a:rPr lang="fa-IR" dirty="0" smtClean="0">
                <a:latin typeface="Tahoma" panose="020B0604030504040204" pitchFamily="34" charset="0"/>
              </a:rPr>
              <a:t>برای بالغین و افراد بالای 18 سال روزانه حداقل </a:t>
            </a:r>
            <a:r>
              <a:rPr lang="fa-IR" dirty="0">
                <a:latin typeface="Tahoma" panose="020B0604030504040204" pitchFamily="34" charset="0"/>
              </a:rPr>
              <a:t>باید30  دقیقه و با شدتی معادل تند راه </a:t>
            </a:r>
            <a:r>
              <a:rPr lang="fa-IR" dirty="0" smtClean="0">
                <a:latin typeface="Tahoma" panose="020B0604030504040204" pitchFamily="34" charset="0"/>
              </a:rPr>
              <a:t>رفتن یا با  شدت فعالیت بدنی متوسط می باشد</a:t>
            </a:r>
            <a:r>
              <a:rPr lang="fa-IR" dirty="0">
                <a:latin typeface="Tahoma" panose="020B0604030504040204" pitchFamily="34" charset="0"/>
              </a:rPr>
              <a:t>.</a:t>
            </a:r>
          </a:p>
          <a:p>
            <a:pPr algn="just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046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b="1" cap="none" dirty="0">
                <a:solidFill>
                  <a:srgbClr val="F56617"/>
                </a:solidFill>
                <a:latin typeface="Tahoma" panose="020B0604030504040204" pitchFamily="34" charset="0"/>
              </a:rPr>
              <a:t>فعالیتهای سطح </a:t>
            </a:r>
            <a:r>
              <a:rPr lang="fa-IR" sz="3600" b="1" cap="none" dirty="0" smtClean="0">
                <a:solidFill>
                  <a:srgbClr val="F56617"/>
                </a:solidFill>
                <a:latin typeface="Tahoma" panose="020B0604030504040204" pitchFamily="34" charset="0"/>
              </a:rPr>
              <a:t>سوم  </a:t>
            </a:r>
            <a:r>
              <a:rPr lang="fa-IR" sz="3600" b="1" cap="none" dirty="0">
                <a:solidFill>
                  <a:srgbClr val="F56617"/>
                </a:solidFill>
                <a:latin typeface="Tahoma" panose="020B0604030504040204" pitchFamily="34" charset="0"/>
              </a:rPr>
              <a:t>هرم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 smtClean="0">
                <a:latin typeface="Tahoma" panose="020B0604030504040204" pitchFamily="34" charset="0"/>
              </a:rPr>
              <a:t>تمرینات </a:t>
            </a:r>
            <a:r>
              <a:rPr lang="fa-IR" dirty="0">
                <a:latin typeface="Tahoma" panose="020B0604030504040204" pitchFamily="34" charset="0"/>
              </a:rPr>
              <a:t>کششی، انعطاف پذیری </a:t>
            </a:r>
            <a:r>
              <a:rPr lang="fa-IR" dirty="0" smtClean="0">
                <a:latin typeface="Tahoma" panose="020B0604030504040204" pitchFamily="34" charset="0"/>
              </a:rPr>
              <a:t>و قدرتی (آمادگی </a:t>
            </a:r>
            <a:r>
              <a:rPr lang="fa-IR" dirty="0" err="1" smtClean="0">
                <a:latin typeface="Tahoma" panose="020B0604030504040204" pitchFamily="34" charset="0"/>
              </a:rPr>
              <a:t>جسماانی</a:t>
            </a:r>
            <a:r>
              <a:rPr lang="fa-IR" dirty="0" smtClean="0">
                <a:latin typeface="Tahoma" panose="020B0604030504040204" pitchFamily="34" charset="0"/>
              </a:rPr>
              <a:t>)</a:t>
            </a:r>
            <a:r>
              <a:rPr lang="fa-IR" dirty="0">
                <a:latin typeface="Tahoma" panose="020B0604030504040204" pitchFamily="34" charset="0"/>
              </a:rPr>
              <a:t> جزء این گروه محسوب می شوند.</a:t>
            </a:r>
          </a:p>
          <a:p>
            <a:pPr algn="just" rtl="1"/>
            <a:r>
              <a:rPr lang="fa-IR" dirty="0" err="1">
                <a:latin typeface="Tahoma" panose="020B0604030504040204" pitchFamily="34" charset="0"/>
              </a:rPr>
              <a:t>تمرینهای</a:t>
            </a:r>
            <a:r>
              <a:rPr lang="fa-IR" dirty="0">
                <a:latin typeface="Tahoma" panose="020B0604030504040204" pitchFamily="34" charset="0"/>
              </a:rPr>
              <a:t> کششی تمرین </a:t>
            </a:r>
            <a:r>
              <a:rPr lang="fa-IR" dirty="0" err="1">
                <a:latin typeface="Tahoma" panose="020B0604030504040204" pitchFamily="34" charset="0"/>
              </a:rPr>
              <a:t>هایی</a:t>
            </a:r>
            <a:r>
              <a:rPr lang="fa-IR" dirty="0">
                <a:latin typeface="Tahoma" panose="020B0604030504040204" pitchFamily="34" charset="0"/>
              </a:rPr>
              <a:t> هستند که به انعطاف پذیری شما کمک می کنند و باید حداقل 2 </a:t>
            </a:r>
            <a:r>
              <a:rPr lang="fa-IR" dirty="0" err="1">
                <a:latin typeface="Tahoma" panose="020B0604030504040204" pitchFamily="34" charset="0"/>
              </a:rPr>
              <a:t>روزدر</a:t>
            </a:r>
            <a:r>
              <a:rPr lang="fa-IR" dirty="0">
                <a:latin typeface="Tahoma" panose="020B0604030504040204" pitchFamily="34" charset="0"/>
              </a:rPr>
              <a:t> هفته انجام شوند. از آنجا که تمرین های پایین </a:t>
            </a:r>
            <a:r>
              <a:rPr lang="fa-IR" dirty="0" smtClean="0">
                <a:latin typeface="Tahoma" panose="020B0604030504040204" pitchFamily="34" charset="0"/>
              </a:rPr>
              <a:t>تر هرم </a:t>
            </a:r>
            <a:r>
              <a:rPr lang="fa-IR" dirty="0">
                <a:latin typeface="Tahoma" panose="020B0604030504040204" pitchFamily="34" charset="0"/>
              </a:rPr>
              <a:t>تأثیر چندانی </a:t>
            </a:r>
            <a:r>
              <a:rPr lang="fa-IR" dirty="0" smtClean="0">
                <a:latin typeface="Tahoma" panose="020B0604030504040204" pitchFamily="34" charset="0"/>
              </a:rPr>
              <a:t>در بهبود </a:t>
            </a:r>
            <a:r>
              <a:rPr lang="fa-IR" dirty="0">
                <a:latin typeface="Tahoma" panose="020B0604030504040204" pitchFamily="34" charset="0"/>
              </a:rPr>
              <a:t>انعطاف پذیری ندارند، انجام این تمرینها ضروری هستند.</a:t>
            </a:r>
          </a:p>
          <a:p>
            <a:pPr algn="just" rtl="1"/>
            <a:r>
              <a:rPr lang="fa-IR" dirty="0">
                <a:latin typeface="Tahoma" panose="020B0604030504040204" pitchFamily="34" charset="0"/>
              </a:rPr>
              <a:t>تمرین های قدرتی و استقامت عضلانی </a:t>
            </a:r>
            <a:r>
              <a:rPr lang="fa-IR" dirty="0" smtClean="0">
                <a:latin typeface="Tahoma" panose="020B0604030504040204" pitchFamily="34" charset="0"/>
              </a:rPr>
              <a:t>، تمرین </a:t>
            </a:r>
            <a:r>
              <a:rPr lang="fa-IR" dirty="0" err="1">
                <a:latin typeface="Tahoma" panose="020B0604030504040204" pitchFamily="34" charset="0"/>
              </a:rPr>
              <a:t>هایی</a:t>
            </a:r>
            <a:r>
              <a:rPr lang="fa-IR" dirty="0">
                <a:latin typeface="Tahoma" panose="020B0604030504040204" pitchFamily="34" charset="0"/>
              </a:rPr>
              <a:t> هستند که به طور اختصاصی برای ایجاد  قدرت و استقامت عضلانی طراحی شده </a:t>
            </a:r>
            <a:r>
              <a:rPr lang="fa-IR" dirty="0" err="1">
                <a:latin typeface="Tahoma" panose="020B0604030504040204" pitchFamily="34" charset="0"/>
              </a:rPr>
              <a:t>اند</a:t>
            </a:r>
            <a:r>
              <a:rPr lang="fa-IR" dirty="0">
                <a:latin typeface="Tahoma" panose="020B0604030504040204" pitchFamily="34" charset="0"/>
              </a:rPr>
              <a:t>. این تمرینها </a:t>
            </a:r>
            <a:r>
              <a:rPr lang="fa-IR" dirty="0" smtClean="0">
                <a:latin typeface="Tahoma" panose="020B0604030504040204" pitchFamily="34" charset="0"/>
              </a:rPr>
              <a:t>نیز ضروری </a:t>
            </a:r>
            <a:r>
              <a:rPr lang="fa-IR" dirty="0">
                <a:latin typeface="Tahoma" panose="020B0604030504040204" pitchFamily="34" charset="0"/>
              </a:rPr>
              <a:t>هستند زیرا که فعالیتهای پایین </a:t>
            </a:r>
            <a:r>
              <a:rPr lang="fa-IR" dirty="0" smtClean="0">
                <a:latin typeface="Tahoma" panose="020B0604030504040204" pitchFamily="34" charset="0"/>
              </a:rPr>
              <a:t>تر هرم </a:t>
            </a:r>
            <a:r>
              <a:rPr lang="fa-IR" dirty="0">
                <a:latin typeface="Tahoma" panose="020B0604030504040204" pitchFamily="34" charset="0"/>
              </a:rPr>
              <a:t>باز تأثیر چندانی در بهبود این قسمت ندارند و حداقل باید2 تا3 </a:t>
            </a:r>
            <a:r>
              <a:rPr lang="fa-IR" dirty="0" smtClean="0">
                <a:latin typeface="Tahoma" panose="020B0604030504040204" pitchFamily="34" charset="0"/>
              </a:rPr>
              <a:t>روز در </a:t>
            </a:r>
            <a:r>
              <a:rPr lang="fa-IR" dirty="0" err="1" smtClean="0">
                <a:latin typeface="Tahoma" panose="020B0604030504040204" pitchFamily="34" charset="0"/>
              </a:rPr>
              <a:t>هرهفته</a:t>
            </a:r>
            <a:r>
              <a:rPr lang="fa-IR" dirty="0" smtClean="0">
                <a:latin typeface="Tahoma" panose="020B0604030504040204" pitchFamily="34" charset="0"/>
              </a:rPr>
              <a:t> </a:t>
            </a:r>
            <a:r>
              <a:rPr lang="fa-IR" dirty="0">
                <a:latin typeface="Tahoma" panose="020B0604030504040204" pitchFamily="34" charset="0"/>
              </a:rPr>
              <a:t>این تمرین ها انجام </a:t>
            </a:r>
            <a:r>
              <a:rPr lang="fa-IR" dirty="0" smtClean="0">
                <a:latin typeface="Tahoma" panose="020B0604030504040204" pitchFamily="34" charset="0"/>
              </a:rPr>
              <a:t>شوند. این </a:t>
            </a:r>
            <a:r>
              <a:rPr lang="fa-IR" dirty="0">
                <a:latin typeface="Tahoma" panose="020B0604030504040204" pitchFamily="34" charset="0"/>
              </a:rPr>
              <a:t>تمرین ها شامل کشش عضلات تا انتهای محدوده حرکتی مفاصل و یا میزانی است که شخص احساس کشیدگی </a:t>
            </a:r>
            <a:r>
              <a:rPr lang="fa-IR" dirty="0" err="1">
                <a:latin typeface="Tahoma" panose="020B0604030504040204" pitchFamily="34" charset="0"/>
              </a:rPr>
              <a:t>درعضلات</a:t>
            </a:r>
            <a:r>
              <a:rPr lang="fa-IR" dirty="0">
                <a:latin typeface="Tahoma" panose="020B0604030504040204" pitchFamily="34" charset="0"/>
              </a:rPr>
              <a:t> میکند </a:t>
            </a:r>
            <a:r>
              <a:rPr lang="fa-IR" dirty="0" smtClean="0">
                <a:latin typeface="Tahoma" panose="020B0604030504040204" pitchFamily="34" charset="0"/>
              </a:rPr>
              <a:t>( از 6 تا 30 ثانیه  ) و </a:t>
            </a:r>
            <a:r>
              <a:rPr lang="fa-IR" dirty="0">
                <a:latin typeface="Tahoma" panose="020B0604030504040204" pitchFamily="34" charset="0"/>
              </a:rPr>
              <a:t>مطلوب ترین حالت اعمال کشش </a:t>
            </a:r>
            <a:r>
              <a:rPr lang="fa-IR" dirty="0" err="1">
                <a:latin typeface="Tahoma" panose="020B0604030504040204" pitchFamily="34" charset="0"/>
              </a:rPr>
              <a:t>برعضله</a:t>
            </a:r>
            <a:r>
              <a:rPr lang="fa-IR" dirty="0">
                <a:latin typeface="Tahoma" panose="020B0604030504040204" pitchFamily="34" charset="0"/>
              </a:rPr>
              <a:t> به مدت30 ثانیه به </a:t>
            </a:r>
            <a:r>
              <a:rPr lang="fa-IR" dirty="0" smtClean="0">
                <a:latin typeface="Tahoma" panose="020B0604030504040204" pitchFamily="34" charset="0"/>
              </a:rPr>
              <a:t>طور مداوم </a:t>
            </a:r>
            <a:r>
              <a:rPr lang="fa-IR" dirty="0">
                <a:latin typeface="Tahoma" panose="020B0604030504040204" pitchFamily="34" charset="0"/>
              </a:rPr>
              <a:t>میباشد. 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12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b="1" cap="none" dirty="0">
                <a:solidFill>
                  <a:srgbClr val="F56617"/>
                </a:solidFill>
                <a:latin typeface="Tahoma" panose="020B0604030504040204" pitchFamily="34" charset="0"/>
              </a:rPr>
              <a:t>فعالیتهای سطح </a:t>
            </a:r>
            <a:r>
              <a:rPr lang="fa-IR" sz="3600" b="1" cap="none" dirty="0" smtClean="0">
                <a:solidFill>
                  <a:srgbClr val="F56617"/>
                </a:solidFill>
                <a:latin typeface="Tahoma" panose="020B0604030504040204" pitchFamily="34" charset="0"/>
              </a:rPr>
              <a:t>چهارم </a:t>
            </a:r>
            <a:r>
              <a:rPr lang="fa-IR" sz="3600" b="1" cap="none" dirty="0">
                <a:solidFill>
                  <a:srgbClr val="F56617"/>
                </a:solidFill>
                <a:latin typeface="Tahoma" panose="020B0604030504040204" pitchFamily="34" charset="0"/>
              </a:rPr>
              <a:t>هرم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fa-IR" sz="2800" dirty="0"/>
              <a:t>استراحت یا </a:t>
            </a:r>
            <a:r>
              <a:rPr lang="fa-IR" sz="2800" dirty="0" err="1"/>
              <a:t>فعالیتهایی</a:t>
            </a:r>
            <a:r>
              <a:rPr lang="fa-IR" sz="2800" dirty="0"/>
              <a:t> که با تحرک همراه نیست مانند  دیدن </a:t>
            </a:r>
            <a:r>
              <a:rPr lang="fa-IR" sz="2800" dirty="0" err="1" smtClean="0"/>
              <a:t>تلویزیون،با</a:t>
            </a:r>
            <a:r>
              <a:rPr lang="fa-IR" sz="2800" dirty="0" smtClean="0"/>
              <a:t> </a:t>
            </a:r>
            <a:r>
              <a:rPr lang="fa-IR" sz="2800" dirty="0" err="1" smtClean="0"/>
              <a:t>زیهای</a:t>
            </a:r>
            <a:r>
              <a:rPr lang="fa-IR" sz="2800" dirty="0" smtClean="0"/>
              <a:t> کامپیوتری و موبایل ،  </a:t>
            </a:r>
            <a:r>
              <a:rPr lang="fa-IR" sz="2800" dirty="0"/>
              <a:t>یا  سرگرمی </a:t>
            </a:r>
            <a:r>
              <a:rPr lang="fa-IR" sz="2800" dirty="0" err="1"/>
              <a:t>هایی</a:t>
            </a:r>
            <a:r>
              <a:rPr lang="fa-IR" sz="2800" dirty="0"/>
              <a:t> که بدون تحرک میباشند در </a:t>
            </a:r>
            <a:r>
              <a:rPr lang="fa-IR" sz="2800" dirty="0" err="1"/>
              <a:t>رأس</a:t>
            </a:r>
            <a:r>
              <a:rPr lang="fa-IR" sz="2800" dirty="0"/>
              <a:t> هرم فعالیت بدنی </a:t>
            </a:r>
            <a:r>
              <a:rPr lang="fa-IR" sz="2800" dirty="0" err="1"/>
              <a:t>میباشند.بدین</a:t>
            </a:r>
            <a:r>
              <a:rPr lang="fa-IR" sz="2800" dirty="0"/>
              <a:t> معنی که باید کمترین زمان ممکن </a:t>
            </a:r>
            <a:r>
              <a:rPr lang="fa-IR" sz="2800" dirty="0" err="1"/>
              <a:t>ازمیزان</a:t>
            </a:r>
            <a:r>
              <a:rPr lang="fa-IR" sz="2800" dirty="0"/>
              <a:t> فعالیتهای شخص به این گونه فعالیتها اختصاص </a:t>
            </a:r>
            <a:r>
              <a:rPr lang="fa-IR" sz="2800" dirty="0" smtClean="0"/>
              <a:t>یابد. لازم </a:t>
            </a:r>
            <a:r>
              <a:rPr lang="fa-IR" sz="2800" dirty="0"/>
              <a:t>به ذکر است که هرم فعالیتی بیانگر انواع فعالیتهای انسان در طول یک هفته و </a:t>
            </a:r>
            <a:r>
              <a:rPr lang="fa-IR" sz="2800" dirty="0" err="1"/>
              <a:t>درمعیار</a:t>
            </a:r>
            <a:r>
              <a:rPr lang="fa-IR" sz="2800" dirty="0"/>
              <a:t> کوچکتر و متناسب در طول یک </a:t>
            </a:r>
            <a:r>
              <a:rPr lang="fa-IR" sz="2800" dirty="0" smtClean="0"/>
              <a:t>روز میباشد </a:t>
            </a:r>
            <a:r>
              <a:rPr lang="fa-IR" sz="2800" dirty="0"/>
              <a:t>و زمان خواب </a:t>
            </a:r>
            <a:r>
              <a:rPr lang="fa-IR" sz="2800" dirty="0" smtClean="0"/>
              <a:t>و استراحت </a:t>
            </a:r>
            <a:r>
              <a:rPr lang="fa-IR" sz="2800" dirty="0"/>
              <a:t>ممتد شبانه برای سلامتی اهمیت خاص خود را دارد که در این تعریف </a:t>
            </a:r>
            <a:r>
              <a:rPr lang="fa-IR" sz="2800" dirty="0" err="1"/>
              <a:t>نمی</a:t>
            </a:r>
            <a:r>
              <a:rPr lang="fa-IR" sz="2800" dirty="0"/>
              <a:t> گنجد.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5076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هرم فعالیت بدنی دانش آموزان و نوجوانان چگونه است؟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200" dirty="0"/>
              <a:t>در مورد نوجوانان  گروه سنی 6 تا 18 سال نیز این هرم فعالیت بدنی قابل استناد و ارائه می باشد فقط در سطح دوم که عبارت از فعالیت های هوازی است بجای 30 دقیقه فعالیت بدنی متوسط در 5 روز یا تمام ایام هفته ، میزان آن مجموعا" 60 دقیقه فعالیتهای هوازی </a:t>
            </a:r>
            <a:r>
              <a:rPr lang="fa-IR" sz="3200" dirty="0" smtClean="0"/>
              <a:t>روزانه می </a:t>
            </a:r>
            <a:r>
              <a:rPr lang="fa-IR" sz="3200" dirty="0"/>
              <a:t>باشد. که شرح </a:t>
            </a:r>
            <a:r>
              <a:rPr lang="fa-IR" sz="3200" dirty="0" smtClean="0"/>
              <a:t>جزئیات آن </a:t>
            </a:r>
            <a:r>
              <a:rPr lang="fa-IR" sz="3200" dirty="0"/>
              <a:t>را در انواع </a:t>
            </a:r>
            <a:r>
              <a:rPr lang="fa-IR" sz="3200" dirty="0" err="1"/>
              <a:t>فعالیتهایی</a:t>
            </a:r>
            <a:r>
              <a:rPr lang="fa-IR" sz="3200" dirty="0"/>
              <a:t> </a:t>
            </a:r>
            <a:r>
              <a:rPr lang="fa-IR" sz="3200" dirty="0" smtClean="0"/>
              <a:t>کودکان </a:t>
            </a:r>
            <a:r>
              <a:rPr lang="fa-IR" sz="3200" dirty="0"/>
              <a:t>و نوجوانان </a:t>
            </a:r>
            <a:r>
              <a:rPr lang="fa-IR" sz="3200" dirty="0" smtClean="0"/>
              <a:t>، با </a:t>
            </a:r>
            <a:r>
              <a:rPr lang="fa-IR" sz="3200" dirty="0"/>
              <a:t>توجه به حساسیت شرایط رشد و مراحل  </a:t>
            </a:r>
            <a:r>
              <a:rPr lang="fa-IR" sz="3200" dirty="0" smtClean="0"/>
              <a:t>بلوغ به علاقه آنها مرتبط می باشد.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113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یک روز معمولی فرزند خانواده دختر یا پسر  9 ساله دانش آموز کلاس سوم ابتدایی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/>
              <a:t>پس از بیدار شدن از خواب صبحانه خورده یا نخورده جلوی درب منزل منتظر سرویس </a:t>
            </a:r>
          </a:p>
          <a:p>
            <a:pPr algn="r" rtl="1"/>
            <a:r>
              <a:rPr lang="fa-IR" dirty="0" smtClean="0"/>
              <a:t>پیاده روی تا مدرسه در صورت فاصله کم و یا استفاده از سرویس </a:t>
            </a:r>
          </a:p>
          <a:p>
            <a:pPr algn="r" rtl="1"/>
            <a:r>
              <a:rPr lang="en-US" dirty="0" smtClean="0"/>
              <a:t> </a:t>
            </a:r>
            <a:r>
              <a:rPr lang="fa-IR" dirty="0" smtClean="0"/>
              <a:t>در طول زمان مدرسه پشت نیمکت ( خستگی عضلانی سر کلاس به بهانه تراشیدن مداد آرزوی اجازه برای لحظاتی قدم زدن  در طول کلاس را داشتیم )</a:t>
            </a:r>
          </a:p>
          <a:p>
            <a:pPr algn="r" rtl="1"/>
            <a:r>
              <a:rPr lang="fa-IR" dirty="0" smtClean="0"/>
              <a:t> در زنگهای تفریح بعلت </a:t>
            </a:r>
            <a:r>
              <a:rPr lang="fa-IR" dirty="0" err="1" smtClean="0"/>
              <a:t>ترسیدن</a:t>
            </a:r>
            <a:r>
              <a:rPr lang="fa-IR" dirty="0" smtClean="0"/>
              <a:t> از تصادم دانش آموزان به هم مانع دویدن و تذکرات مکرر از بلند گوی دفتر مبنی بر نهی و عدم دویدن دانش آموزان در حیاط مدرسه </a:t>
            </a:r>
          </a:p>
          <a:p>
            <a:pPr algn="r" rtl="1"/>
            <a:r>
              <a:rPr lang="fa-IR" dirty="0" smtClean="0"/>
              <a:t>پس از برگشت از مدرسه خواب و مقداری استراحت و غذاخوردن </a:t>
            </a:r>
          </a:p>
          <a:p>
            <a:pPr algn="r" rtl="1"/>
            <a:r>
              <a:rPr lang="fa-IR" dirty="0" smtClean="0"/>
              <a:t>دیدن تلویزیون و یا بازی کامپیوتری </a:t>
            </a:r>
          </a:p>
          <a:p>
            <a:pPr algn="r" rtl="1"/>
            <a:r>
              <a:rPr lang="fa-IR" dirty="0" smtClean="0"/>
              <a:t>نوشتن تکالیف و مطالعه دروس </a:t>
            </a:r>
          </a:p>
          <a:p>
            <a:pPr algn="r" rtl="1"/>
            <a:r>
              <a:rPr lang="fa-IR" dirty="0" smtClean="0"/>
              <a:t>خوابیدن و آمادگی برای روز بعد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7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 </a:t>
            </a:r>
            <a:r>
              <a:rPr lang="fa-IR" b="1" dirty="0" smtClean="0"/>
              <a:t>جایگاه فعالیت بدنی یا تحرک در زندگی کودک یا نوجوان کجاست ؟؟؟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dirty="0" smtClean="0"/>
              <a:t>آیا تحرک یا فعالیت بدنی جزء ضروری از زندگی نوجوان است ؟</a:t>
            </a:r>
          </a:p>
          <a:p>
            <a:pPr marL="0" indent="0" algn="r" rtl="1">
              <a:buNone/>
            </a:pPr>
            <a:r>
              <a:rPr lang="fa-IR" sz="2800" dirty="0" smtClean="0"/>
              <a:t> </a:t>
            </a:r>
          </a:p>
          <a:p>
            <a:pPr algn="ctr" rtl="1"/>
            <a:r>
              <a:rPr lang="fa-IR" sz="2800" dirty="0" smtClean="0"/>
              <a:t>چه میزان و مقدار ؟</a:t>
            </a:r>
          </a:p>
          <a:p>
            <a:pPr marL="0" indent="0" algn="ctr" rtl="1">
              <a:buNone/>
            </a:pPr>
            <a:endParaRPr lang="fa-IR" sz="2800" dirty="0" smtClean="0"/>
          </a:p>
          <a:p>
            <a:pPr algn="ctr" rtl="1"/>
            <a:r>
              <a:rPr lang="fa-IR" sz="2800" dirty="0" smtClean="0"/>
              <a:t>چه نوع ؟</a:t>
            </a:r>
          </a:p>
          <a:p>
            <a:pPr algn="ctr" rtl="1"/>
            <a:endParaRPr lang="fa-IR" sz="2800" dirty="0" smtClean="0"/>
          </a:p>
          <a:p>
            <a:pPr algn="ctr" rtl="1"/>
            <a:r>
              <a:rPr lang="fa-IR" sz="2800" dirty="0" smtClean="0"/>
              <a:t>چه هزینه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7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b="1" dirty="0" smtClean="0"/>
              <a:t>چه فوایدی بر فعالیت بدنی منظم مترتب است که باید جزء ضروری در زندگی نوجوان باشد؟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فعالیت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بدنی مطلوب با مصرف انرژی ، از اضافه وزن و چاقی آنها جلوگیری می کند. </a:t>
            </a: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همچنین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نقش مهمی در پیشگیری از ایجاد عوامل خطر ساز منجر به </a:t>
            </a:r>
            <a:r>
              <a:rPr lang="fa-IR" sz="2400" b="1" dirty="0" err="1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ابتلاء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به بیماریهای قلبی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عروقی و  دیابت نوع 2 و دیگر بیماریهای غیر واگیر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از جمله سرطانها در سالهای آتی و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بیماریهای تنفسی دارد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حتی طبق تحقیقات </a:t>
            </a:r>
            <a:r>
              <a:rPr lang="fa-IR" sz="2400" b="1" dirty="0" err="1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بعمل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آمده در غرب اثرات مثبت پیشگیری کننده در اتخاذ رفتارهای پرخطر مانند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مصرف دخانیات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، سوء مصرف مواد و رفتارهای </a:t>
            </a:r>
            <a:r>
              <a:rPr lang="fa-IR" sz="2400" b="1" dirty="0" err="1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ناشایست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جنسی در نوجوانان پسر و دختر داشته است . </a:t>
            </a: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فعالیت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بدنی مطلوب و منظم موجب کاهش اضطراب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افسردگی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 شود .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ایجاد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شادابی و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نشاط و در خصوص ورزش و کارهای گروهی موجب  تقویت 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اعتماد </a:t>
            </a:r>
            <a:r>
              <a:rPr lang="fa-IR" sz="2400" b="1" dirty="0" err="1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بنفس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می گردد. </a:t>
            </a: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همچنین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باعث افزایش تمرکز در یادگیری ، حافظه و </a:t>
            </a:r>
            <a:r>
              <a:rPr lang="fa-I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موجب اثرات </a:t>
            </a:r>
            <a:r>
              <a:rPr lang="fa-IR" sz="2400" b="1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مثبت رفتاری دانش آموزان در سر کلاس و در مدرسه می گردد.  </a:t>
            </a: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endParaRPr lang="fa-IR" sz="2400" b="1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HHS</a:t>
            </a:r>
            <a:r>
              <a:rPr lang="en-US" altLang="en-US" sz="2000" dirty="0"/>
              <a:t>. Physical Activity Guidelines Advisory Committee Report;2008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 smtClean="0"/>
              <a:t>J </a:t>
            </a:r>
            <a:r>
              <a:rPr lang="en-US" altLang="en-US" sz="2000" dirty="0" err="1"/>
              <a:t>Pediatr</a:t>
            </a:r>
            <a:r>
              <a:rPr lang="en-US" altLang="en-US" sz="2000" dirty="0"/>
              <a:t> 2005;146(6):732–7.</a:t>
            </a:r>
          </a:p>
          <a:p>
            <a:pPr rtl="1">
              <a:lnSpc>
                <a:spcPct val="115000"/>
              </a:lnSpc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6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تعریف فعالیت بدنی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fa-IR" sz="3200" dirty="0"/>
              <a:t>به هرگونه فعالیت یا </a:t>
            </a:r>
            <a:r>
              <a:rPr lang="fa-IR" sz="3200" dirty="0" err="1"/>
              <a:t>حركت</a:t>
            </a:r>
            <a:r>
              <a:rPr lang="fa-IR" sz="3200" dirty="0"/>
              <a:t> بدن </a:t>
            </a:r>
            <a:r>
              <a:rPr lang="fa-IR" sz="3200" dirty="0" err="1"/>
              <a:t>كه</a:t>
            </a:r>
            <a:r>
              <a:rPr lang="fa-IR" sz="3200" dirty="0"/>
              <a:t> در اثر انقباض و انبساط عضلات </a:t>
            </a:r>
            <a:r>
              <a:rPr lang="fa-IR" sz="3200" dirty="0" err="1"/>
              <a:t>اسكلتي</a:t>
            </a:r>
            <a:r>
              <a:rPr lang="fa-IR" sz="3200" dirty="0"/>
              <a:t> </a:t>
            </a:r>
            <a:r>
              <a:rPr lang="fa-IR" sz="3200" dirty="0" err="1"/>
              <a:t>ايجاد</a:t>
            </a:r>
            <a:r>
              <a:rPr lang="fa-IR" sz="3200" dirty="0"/>
              <a:t> می شود و </a:t>
            </a:r>
            <a:r>
              <a:rPr lang="fa-IR" sz="3200" dirty="0" err="1"/>
              <a:t>نيازمند</a:t>
            </a:r>
            <a:r>
              <a:rPr lang="fa-IR" sz="3200" dirty="0"/>
              <a:t> صرف </a:t>
            </a:r>
            <a:r>
              <a:rPr lang="fa-IR" sz="3200" dirty="0" err="1"/>
              <a:t>انرژي</a:t>
            </a:r>
            <a:r>
              <a:rPr lang="fa-IR" sz="3200" dirty="0"/>
              <a:t> است، فعالیت بدنی گفته می شود 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59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تعریف ورزش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 err="1"/>
              <a:t>نوعي</a:t>
            </a:r>
            <a:r>
              <a:rPr lang="fa-IR" sz="3200" dirty="0"/>
              <a:t> </a:t>
            </a:r>
            <a:r>
              <a:rPr lang="fa-IR" sz="3200" dirty="0" err="1"/>
              <a:t>فعاليت</a:t>
            </a:r>
            <a:r>
              <a:rPr lang="fa-IR" sz="3200" dirty="0"/>
              <a:t> </a:t>
            </a:r>
            <a:r>
              <a:rPr lang="fa-IR" sz="3200" dirty="0" err="1"/>
              <a:t>بدني</a:t>
            </a:r>
            <a:r>
              <a:rPr lang="fa-IR" sz="3200" dirty="0"/>
              <a:t> </a:t>
            </a:r>
            <a:r>
              <a:rPr lang="fa-IR" sz="3200" dirty="0" err="1"/>
              <a:t>سازماندهي</a:t>
            </a:r>
            <a:r>
              <a:rPr lang="fa-IR" sz="3200" dirty="0"/>
              <a:t> شده است </a:t>
            </a:r>
            <a:r>
              <a:rPr lang="fa-IR" sz="3200" dirty="0" err="1"/>
              <a:t>كه</a:t>
            </a:r>
            <a:r>
              <a:rPr lang="fa-IR" sz="3200" dirty="0"/>
              <a:t>  با هدف </a:t>
            </a:r>
            <a:r>
              <a:rPr lang="fa-IR" sz="3200" dirty="0" err="1"/>
              <a:t>بازي</a:t>
            </a:r>
            <a:r>
              <a:rPr lang="fa-IR" sz="3200" dirty="0"/>
              <a:t> و </a:t>
            </a:r>
            <a:r>
              <a:rPr lang="fa-IR" sz="3200" dirty="0" err="1"/>
              <a:t>سرگرمي</a:t>
            </a:r>
            <a:r>
              <a:rPr lang="fa-IR" sz="3200" dirty="0"/>
              <a:t>، کسب </a:t>
            </a:r>
            <a:r>
              <a:rPr lang="fa-IR" sz="3200" dirty="0" err="1"/>
              <a:t>توانايي</a:t>
            </a:r>
            <a:r>
              <a:rPr lang="fa-IR" sz="3200" dirty="0"/>
              <a:t> </a:t>
            </a:r>
            <a:r>
              <a:rPr lang="fa-IR" sz="3200" dirty="0" err="1"/>
              <a:t>بيشتر</a:t>
            </a:r>
            <a:r>
              <a:rPr lang="fa-IR" sz="3200" dirty="0"/>
              <a:t>، سلامت و </a:t>
            </a:r>
            <a:r>
              <a:rPr lang="fa-IR" sz="3200" dirty="0" err="1"/>
              <a:t>يا</a:t>
            </a:r>
            <a:r>
              <a:rPr lang="fa-IR" sz="3200" dirty="0"/>
              <a:t> تناسب </a:t>
            </a:r>
            <a:r>
              <a:rPr lang="fa-IR" sz="3200" dirty="0" err="1"/>
              <a:t>بدني</a:t>
            </a:r>
            <a:r>
              <a:rPr lang="fa-IR" sz="3200" dirty="0"/>
              <a:t>، به شکل </a:t>
            </a:r>
            <a:r>
              <a:rPr lang="fa-IR" sz="3200" dirty="0" err="1"/>
              <a:t>حركات</a:t>
            </a:r>
            <a:r>
              <a:rPr lang="fa-IR" sz="3200" dirty="0"/>
              <a:t> منظم ، </a:t>
            </a:r>
            <a:r>
              <a:rPr lang="fa-IR" sz="3200" dirty="0" err="1"/>
              <a:t>مكرر</a:t>
            </a:r>
            <a:r>
              <a:rPr lang="fa-IR" sz="3200" dirty="0"/>
              <a:t> و برنامه </a:t>
            </a:r>
            <a:r>
              <a:rPr lang="fa-IR" sz="3200" dirty="0" err="1"/>
              <a:t>ريزي</a:t>
            </a:r>
            <a:r>
              <a:rPr lang="fa-IR" sz="3200" dirty="0"/>
              <a:t> شده انجام </a:t>
            </a:r>
            <a:r>
              <a:rPr lang="fa-IR" sz="3200" dirty="0" err="1"/>
              <a:t>مي</a:t>
            </a:r>
            <a:r>
              <a:rPr lang="fa-IR" sz="3200" dirty="0"/>
              <a:t> </a:t>
            </a:r>
            <a:r>
              <a:rPr lang="fa-IR" sz="3200" dirty="0" smtClean="0"/>
              <a:t>شود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419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/>
              <a:t>نمونه </a:t>
            </a:r>
            <a:r>
              <a:rPr lang="fa-IR" b="1" dirty="0" err="1" smtClean="0"/>
              <a:t>هایی</a:t>
            </a:r>
            <a:r>
              <a:rPr lang="fa-IR" b="1" dirty="0" smtClean="0"/>
              <a:t> از فعالیت بدنی یک نوجوان یا دانش آموز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fa-IR" dirty="0"/>
              <a:t>پیاده رفتن به مدرسه ( شامل رفت و برگشت )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دوچرخه سواری و یا رفتن به مدرسه با دوچرخه </a:t>
            </a:r>
          </a:p>
          <a:p>
            <a:pPr marL="0" indent="0" algn="r">
              <a:buNone/>
            </a:pPr>
            <a:r>
              <a:rPr lang="fa-IR" dirty="0" smtClean="0"/>
              <a:t> </a:t>
            </a:r>
            <a:r>
              <a:rPr lang="fa-IR" dirty="0"/>
              <a:t>انواع بازی های دویدنی </a:t>
            </a:r>
            <a:r>
              <a:rPr lang="fa-IR" dirty="0" err="1" smtClean="0"/>
              <a:t>یه</a:t>
            </a:r>
            <a:r>
              <a:rPr lang="fa-IR" dirty="0" smtClean="0"/>
              <a:t> همراه با تحرک در </a:t>
            </a:r>
            <a:r>
              <a:rPr lang="fa-IR" dirty="0"/>
              <a:t>زنگ تفریح مدرسه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err="1" smtClean="0"/>
              <a:t>بازیهایی</a:t>
            </a:r>
            <a:r>
              <a:rPr lang="fa-IR" dirty="0" smtClean="0"/>
              <a:t> که ضمن </a:t>
            </a:r>
            <a:r>
              <a:rPr lang="fa-IR" dirty="0" err="1" smtClean="0"/>
              <a:t>ضمن</a:t>
            </a:r>
            <a:r>
              <a:rPr lang="fa-IR" dirty="0" smtClean="0"/>
              <a:t> بکارگیری و انقباض عضلات از جابجایی کمتر بهره </a:t>
            </a:r>
            <a:r>
              <a:rPr lang="fa-IR" dirty="0" err="1" smtClean="0"/>
              <a:t>مند</a:t>
            </a:r>
            <a:r>
              <a:rPr lang="fa-IR" dirty="0" smtClean="0"/>
              <a:t> است ( جهت اجتناب از تصادم و برخورد دانش آموزان به یکدیگر در محیط مدرسه و یا فضای کم ) مانند کش </a:t>
            </a:r>
            <a:r>
              <a:rPr lang="fa-IR" dirty="0"/>
              <a:t>بازی برای دختران ، لی </a:t>
            </a:r>
            <a:r>
              <a:rPr lang="fa-IR" dirty="0" err="1"/>
              <a:t>لی</a:t>
            </a:r>
            <a:r>
              <a:rPr lang="fa-IR" dirty="0"/>
              <a:t> ، طناب بازی </a:t>
            </a:r>
            <a:r>
              <a:rPr lang="fa-IR" dirty="0" smtClean="0"/>
              <a:t>، یا پله </a:t>
            </a:r>
            <a:endParaRPr lang="en-US" dirty="0" smtClean="0"/>
          </a:p>
          <a:p>
            <a:pPr marL="0" indent="0" algn="r">
              <a:buNone/>
            </a:pPr>
            <a:r>
              <a:rPr lang="fa-IR" dirty="0" smtClean="0"/>
              <a:t>کمک در خرید مایحتاج منزل </a:t>
            </a:r>
            <a:r>
              <a:rPr lang="fa-IR" dirty="0"/>
              <a:t>با دوچرخه یا </a:t>
            </a:r>
            <a:r>
              <a:rPr lang="fa-IR" dirty="0" smtClean="0"/>
              <a:t>با پای </a:t>
            </a:r>
            <a:r>
              <a:rPr lang="fa-IR" dirty="0"/>
              <a:t>پیاده </a:t>
            </a:r>
            <a:endParaRPr lang="fa-IR" dirty="0" smtClean="0"/>
          </a:p>
          <a:p>
            <a:pPr marL="0" indent="0" algn="r">
              <a:buNone/>
            </a:pPr>
            <a:r>
              <a:rPr lang="fa-IR" dirty="0" smtClean="0"/>
              <a:t>بازیهای با توپ مانند فوتبال ، بسکتبال یا والیبال </a:t>
            </a:r>
          </a:p>
          <a:p>
            <a:pPr marL="0" indent="0" algn="r">
              <a:buNone/>
            </a:pPr>
            <a:r>
              <a:rPr lang="fa-IR" dirty="0" smtClean="0"/>
              <a:t>بازیهای با </a:t>
            </a:r>
            <a:r>
              <a:rPr lang="fa-IR" dirty="0" err="1" smtClean="0"/>
              <a:t>راکت</a:t>
            </a:r>
            <a:r>
              <a:rPr lang="fa-IR" dirty="0" smtClean="0"/>
              <a:t> مانند </a:t>
            </a:r>
            <a:r>
              <a:rPr lang="fa-IR" dirty="0" err="1" smtClean="0"/>
              <a:t>بدمینتون</a:t>
            </a:r>
            <a:r>
              <a:rPr lang="fa-IR" dirty="0" smtClean="0"/>
              <a:t> ، تنیس و یا تنیس روی میز </a:t>
            </a:r>
          </a:p>
          <a:p>
            <a:pPr marL="0" indent="0" algn="r">
              <a:buNone/>
            </a:pPr>
            <a:r>
              <a:rPr lang="fa-IR" dirty="0" smtClean="0"/>
              <a:t>ثبت </a:t>
            </a:r>
            <a:r>
              <a:rPr lang="fa-IR" dirty="0"/>
              <a:t>نام در کلاس ورزشی و رفتن به سالن ورزشی </a:t>
            </a:r>
            <a:r>
              <a:rPr lang="fa-IR" dirty="0" smtClean="0"/>
              <a:t>جهت استفاده از وسایل پرورش اندام یا ورزشهای رزمی مانند </a:t>
            </a:r>
            <a:r>
              <a:rPr lang="fa-IR" dirty="0" err="1" smtClean="0"/>
              <a:t>کاراته</a:t>
            </a:r>
            <a:r>
              <a:rPr lang="fa-IR" dirty="0" smtClean="0"/>
              <a:t> ، جود و ، </a:t>
            </a:r>
            <a:r>
              <a:rPr lang="fa-IR" dirty="0" err="1" smtClean="0"/>
              <a:t>تکواندو</a:t>
            </a:r>
            <a:r>
              <a:rPr lang="fa-IR" dirty="0" smtClean="0"/>
              <a:t>  و غیره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311885"/>
            <a:ext cx="9784080" cy="150876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/>
              <a:t>چه مقدار و چه نوع فعالیت </a:t>
            </a:r>
            <a:r>
              <a:rPr lang="fa-IR" sz="3600" b="1" dirty="0"/>
              <a:t>بدنی </a:t>
            </a:r>
            <a:r>
              <a:rPr lang="fa-IR" sz="3600" b="1" dirty="0" smtClean="0"/>
              <a:t>برای دانش آموزان لازم و ضروری است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a-IR" sz="2600" b="1" dirty="0" smtClean="0"/>
              <a:t>کودکان و نوجوانان می بایست روزانه حداقل 60 دقیقه و یا بیشتر از آن فعالیت بدنی داشته باشند 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600" b="1" dirty="0" smtClean="0"/>
              <a:t>فعالیت های هوازی  </a:t>
            </a:r>
            <a:endParaRPr lang="en-US" sz="26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sz="2600" b="1" dirty="0" smtClean="0"/>
              <a:t>فعالیتهای منجر به تقویت و افزایش قدرت </a:t>
            </a:r>
            <a:r>
              <a:rPr lang="fa-IR" sz="2600" b="1" smtClean="0"/>
              <a:t>عضلانی  </a:t>
            </a:r>
            <a:endParaRPr lang="en-US" sz="2600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fa-IR" sz="2600" b="1" dirty="0" smtClean="0"/>
              <a:t>فعالیتهای منجر به تقویت استخوانی </a:t>
            </a:r>
            <a:endParaRPr lang="en-US" sz="2600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en-US" sz="2600" b="1" dirty="0">
              <a:solidFill>
                <a:srgbClr val="FF0000"/>
              </a:solidFill>
            </a:endParaRPr>
          </a:p>
          <a:p>
            <a:pPr marL="1243200" lvl="6" indent="0" algn="r" rtl="1">
              <a:buNone/>
            </a:pPr>
            <a:r>
              <a:rPr lang="fa-IR" sz="2800" b="1" dirty="0" smtClean="0">
                <a:solidFill>
                  <a:srgbClr val="FFFF00"/>
                </a:solidFill>
              </a:rPr>
              <a:t>فعالیتها باید متناسب با سن ، متنوع و لذت بخش باشد</a:t>
            </a:r>
            <a:endParaRPr lang="fa-IR" sz="2800" b="1" dirty="0">
              <a:solidFill>
                <a:srgbClr val="FFFF00"/>
              </a:solidFill>
            </a:endParaRPr>
          </a:p>
          <a:p>
            <a:pPr marL="0" indent="0" algn="r" rtl="1">
              <a:buNone/>
            </a:pPr>
            <a:r>
              <a:rPr lang="fa-IR" sz="2400" b="1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760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AA7613-1D54-4B0F-AE44-121A870603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E109EA-03F5-4BD7-A145-2404AF9CA3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9148C15-0B88-42F3-9776-37777F2431FC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1068</TotalTime>
  <Words>3574</Words>
  <Application>Microsoft Office PowerPoint</Application>
  <PresentationFormat>Widescreen</PresentationFormat>
  <Paragraphs>153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 Nazanin</vt:lpstr>
      <vt:lpstr>Calibri</vt:lpstr>
      <vt:lpstr>Corbel</vt:lpstr>
      <vt:lpstr>Tahoma</vt:lpstr>
      <vt:lpstr>Times New Roman</vt:lpstr>
      <vt:lpstr>Wingdings</vt:lpstr>
      <vt:lpstr>Banded</vt:lpstr>
      <vt:lpstr>مبانی و اصول فعالیت بدنی نوجوانان و دانش آموزان </vt:lpstr>
      <vt:lpstr>در این سخنرانی به چه چیزهایی اشاره خواهد شد </vt:lpstr>
      <vt:lpstr>یک روز معمولی فرزند خانواده دختر یا پسر  9 ساله دانش آموز کلاس سوم ابتدایی </vt:lpstr>
      <vt:lpstr> جایگاه فعالیت بدنی یا تحرک در زندگی کودک یا نوجوان کجاست ؟؟؟</vt:lpstr>
      <vt:lpstr>چه فوایدی بر فعالیت بدنی منظم مترتب است که باید جزء ضروری در زندگی نوجوان باشد؟ </vt:lpstr>
      <vt:lpstr>تعریف فعالیت بدنی </vt:lpstr>
      <vt:lpstr>تعریف ورزش </vt:lpstr>
      <vt:lpstr>نمونه هایی از فعالیت بدنی یک نوجوان یا دانش آموز </vt:lpstr>
      <vt:lpstr>چه مقدار و چه نوع فعالیت بدنی برای دانش آموزان لازم و ضروری است </vt:lpstr>
      <vt:lpstr>PowerPoint Presentation</vt:lpstr>
      <vt:lpstr>چکیده اسلاید قبل  </vt:lpstr>
      <vt:lpstr>تعریف فعالیتهای هوازی </vt:lpstr>
      <vt:lpstr>نمونه هایی از فعالیت بدنی هوازی که با توجه به شدت آن می تواند متوسط یا شدید باشد </vt:lpstr>
      <vt:lpstr>فعالیتها بدنی جهت تقویت عضلاني </vt:lpstr>
      <vt:lpstr>نمونه هایی از فعالیت بدنی که موجب تقویت عضلانی  می شود </vt:lpstr>
      <vt:lpstr>فعالیت بدنی جهت تقویت و استحکام استخوانی </vt:lpstr>
      <vt:lpstr>فعالیتهای هوازی و یا ائروبیک را بر حسب میزان تلاش شخص برای انجام آن ، به سه دسته تقسیم می کنند </vt:lpstr>
      <vt:lpstr>فعاليت بدنی با شدت متوسط Moderate   </vt:lpstr>
      <vt:lpstr> فعاليت بدنی سخت یا شديدvigorous </vt:lpstr>
      <vt:lpstr>هرم فعالیت بدنی چیست ؟</vt:lpstr>
      <vt:lpstr>هرم فعالیت بدنی و فعالیتهای سطح اول </vt:lpstr>
      <vt:lpstr>فعالیتهای سطح دوم هرم  </vt:lpstr>
      <vt:lpstr>فعالیتهای سطح سوم  هرم</vt:lpstr>
      <vt:lpstr>فعالیتهای سطح چهارم هرم</vt:lpstr>
      <vt:lpstr>هرم فعالیت بدنی دانش آموزان و نوجوانان چگونه است؟ </vt:lpstr>
    </vt:vector>
  </TitlesOfParts>
  <Company>Health.gov.ir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رضوانی دکتر ابوالقاسم</dc:creator>
  <cp:lastModifiedBy>Windows User</cp:lastModifiedBy>
  <cp:revision>69</cp:revision>
  <dcterms:created xsi:type="dcterms:W3CDTF">2016-07-05T03:58:54Z</dcterms:created>
  <dcterms:modified xsi:type="dcterms:W3CDTF">2023-05-31T08:41:11Z</dcterms:modified>
</cp:coreProperties>
</file>