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70" r:id="rId2"/>
    <p:sldId id="277" r:id="rId3"/>
    <p:sldId id="278" r:id="rId4"/>
    <p:sldId id="279" r:id="rId5"/>
    <p:sldId id="280" r:id="rId6"/>
    <p:sldId id="281" r:id="rId7"/>
    <p:sldId id="284" r:id="rId8"/>
    <p:sldId id="271" r:id="rId9"/>
    <p:sldId id="285" r:id="rId10"/>
    <p:sldId id="265" r:id="rId11"/>
    <p:sldId id="286" r:id="rId12"/>
    <p:sldId id="288" r:id="rId13"/>
    <p:sldId id="289" r:id="rId14"/>
    <p:sldId id="287" r:id="rId15"/>
    <p:sldId id="272" r:id="rId16"/>
    <p:sldId id="273" r:id="rId17"/>
    <p:sldId id="274" r:id="rId18"/>
    <p:sldId id="275" r:id="rId19"/>
    <p:sldId id="260" r:id="rId20"/>
    <p:sldId id="26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94" autoAdjust="0"/>
    <p:restoredTop sz="94671" autoAdjust="0"/>
  </p:normalViewPr>
  <p:slideViewPr>
    <p:cSldViewPr>
      <p:cViewPr varScale="1">
        <p:scale>
          <a:sx n="86" d="100"/>
          <a:sy n="86" d="100"/>
        </p:scale>
        <p:origin x="-152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8" name="Freeform 6"/>
            <p:cNvSpPr>
              <a:spLocks/>
            </p:cNvSpPr>
            <p:nvPr/>
          </p:nvSpPr>
          <p:spPr bwMode="hidden">
            <a:xfrm>
              <a:off x="4038" y="3577"/>
              <a:ext cx="1720" cy="65"/>
            </a:xfrm>
            <a:custGeom>
              <a:avLst/>
              <a:gdLst>
                <a:gd name="T0" fmla="*/ 1716 w 1722"/>
                <a:gd name="T1" fmla="*/ 63 h 66"/>
                <a:gd name="T2" fmla="*/ 1716 w 1722"/>
                <a:gd name="T3" fmla="*/ 57 h 66"/>
                <a:gd name="T4" fmla="*/ 0 w 1722"/>
                <a:gd name="T5" fmla="*/ 0 h 66"/>
                <a:gd name="T6" fmla="*/ 0 w 1722"/>
                <a:gd name="T7" fmla="*/ 45 h 66"/>
                <a:gd name="T8" fmla="*/ 1716 w 1722"/>
                <a:gd name="T9" fmla="*/ 63 h 66"/>
                <a:gd name="T10" fmla="*/ 1716 w 1722"/>
                <a:gd name="T11" fmla="*/ 63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r" fontAlgn="base">
                <a:spcBef>
                  <a:spcPct val="0"/>
                </a:spcBef>
                <a:spcAft>
                  <a:spcPct val="0"/>
                </a:spcAft>
                <a:defRPr/>
              </a:pPr>
              <a:endParaRPr lang="en-US">
                <a:solidFill>
                  <a:srgbClr val="FFFFFF"/>
                </a:solidFill>
              </a:endParaRPr>
            </a:p>
          </p:txBody>
        </p:sp>
        <p:sp>
          <p:nvSpPr>
            <p:cNvPr id="10" name="Freeform 8"/>
            <p:cNvSpPr>
              <a:spLocks/>
            </p:cNvSpPr>
            <p:nvPr/>
          </p:nvSpPr>
          <p:spPr bwMode="hidden">
            <a:xfrm>
              <a:off x="4784" y="3702"/>
              <a:ext cx="974" cy="101"/>
            </a:xfrm>
            <a:custGeom>
              <a:avLst/>
              <a:gdLst>
                <a:gd name="T0" fmla="*/ 972 w 975"/>
                <a:gd name="T1" fmla="*/ 48 h 101"/>
                <a:gd name="T2" fmla="*/ 972 w 975"/>
                <a:gd name="T3" fmla="*/ 0 h 101"/>
                <a:gd name="T4" fmla="*/ 0 w 975"/>
                <a:gd name="T5" fmla="*/ 24 h 101"/>
                <a:gd name="T6" fmla="*/ 0 w 975"/>
                <a:gd name="T7" fmla="*/ 101 h 101"/>
                <a:gd name="T8" fmla="*/ 972 w 975"/>
                <a:gd name="T9" fmla="*/ 48 h 101"/>
                <a:gd name="T10" fmla="*/ 972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11" name="Freeform 9"/>
            <p:cNvSpPr>
              <a:spLocks/>
            </p:cNvSpPr>
            <p:nvPr/>
          </p:nvSpPr>
          <p:spPr bwMode="hidden">
            <a:xfrm>
              <a:off x="3619" y="3815"/>
              <a:ext cx="2139" cy="198"/>
            </a:xfrm>
            <a:custGeom>
              <a:avLst/>
              <a:gdLst>
                <a:gd name="T0" fmla="*/ 2135 w 2141"/>
                <a:gd name="T1" fmla="*/ 0 h 198"/>
                <a:gd name="T2" fmla="*/ 0 w 2141"/>
                <a:gd name="T3" fmla="*/ 156 h 198"/>
                <a:gd name="T4" fmla="*/ 0 w 2141"/>
                <a:gd name="T5" fmla="*/ 198 h 198"/>
                <a:gd name="T6" fmla="*/ 2135 w 2141"/>
                <a:gd name="T7" fmla="*/ 0 h 198"/>
                <a:gd name="T8" fmla="*/ 2135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3" name="Freeform 11"/>
            <p:cNvSpPr>
              <a:spLocks/>
            </p:cNvSpPr>
            <p:nvPr/>
          </p:nvSpPr>
          <p:spPr bwMode="hidden">
            <a:xfrm>
              <a:off x="2097" y="4043"/>
              <a:ext cx="2514" cy="276"/>
            </a:xfrm>
            <a:custGeom>
              <a:avLst/>
              <a:gdLst>
                <a:gd name="T0" fmla="*/ 2173 w 2517"/>
                <a:gd name="T1" fmla="*/ 276 h 276"/>
                <a:gd name="T2" fmla="*/ 2508 w 2517"/>
                <a:gd name="T3" fmla="*/ 204 h 276"/>
                <a:gd name="T4" fmla="*/ 2251 w 2517"/>
                <a:gd name="T5" fmla="*/ 0 h 276"/>
                <a:gd name="T6" fmla="*/ 0 w 2517"/>
                <a:gd name="T7" fmla="*/ 276 h 276"/>
                <a:gd name="T8" fmla="*/ 2173 w 2517"/>
                <a:gd name="T9" fmla="*/ 276 h 276"/>
                <a:gd name="T10" fmla="*/ 2173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5" name="Freeform 13"/>
            <p:cNvSpPr>
              <a:spLocks/>
            </p:cNvSpPr>
            <p:nvPr/>
          </p:nvSpPr>
          <p:spPr bwMode="hidden">
            <a:xfrm>
              <a:off x="5030" y="3151"/>
              <a:ext cx="728" cy="240"/>
            </a:xfrm>
            <a:custGeom>
              <a:avLst/>
              <a:gdLst>
                <a:gd name="T0" fmla="*/ 726 w 729"/>
                <a:gd name="T1" fmla="*/ 240 h 240"/>
                <a:gd name="T2" fmla="*/ 0 w 729"/>
                <a:gd name="T3" fmla="*/ 0 h 240"/>
                <a:gd name="T4" fmla="*/ 0 w 729"/>
                <a:gd name="T5" fmla="*/ 6 h 240"/>
                <a:gd name="T6" fmla="*/ 726 w 729"/>
                <a:gd name="T7" fmla="*/ 240 h 240"/>
                <a:gd name="T8" fmla="*/ 726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7" name="Freeform 15"/>
            <p:cNvSpPr>
              <a:spLocks/>
            </p:cNvSpPr>
            <p:nvPr/>
          </p:nvSpPr>
          <p:spPr bwMode="hidden">
            <a:xfrm>
              <a:off x="5030" y="3049"/>
              <a:ext cx="728" cy="318"/>
            </a:xfrm>
            <a:custGeom>
              <a:avLst/>
              <a:gdLst>
                <a:gd name="T0" fmla="*/ 726 w 729"/>
                <a:gd name="T1" fmla="*/ 318 h 318"/>
                <a:gd name="T2" fmla="*/ 726 w 729"/>
                <a:gd name="T3" fmla="*/ 312 h 318"/>
                <a:gd name="T4" fmla="*/ 0 w 729"/>
                <a:gd name="T5" fmla="*/ 0 h 318"/>
                <a:gd name="T6" fmla="*/ 0 w 729"/>
                <a:gd name="T7" fmla="*/ 54 h 318"/>
                <a:gd name="T8" fmla="*/ 726 w 729"/>
                <a:gd name="T9" fmla="*/ 318 h 318"/>
                <a:gd name="T10" fmla="*/ 726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r" fontAlgn="base">
                <a:spcBef>
                  <a:spcPct val="0"/>
                </a:spcBef>
                <a:spcAft>
                  <a:spcPct val="0"/>
                </a:spcAft>
                <a:defRPr/>
              </a:pPr>
              <a:endParaRPr lang="en-US">
                <a:solidFill>
                  <a:srgbClr val="FFFFFF"/>
                </a:solidFill>
              </a:endParaRPr>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30" name="Freeform 28"/>
            <p:cNvSpPr>
              <a:spLocks/>
            </p:cNvSpPr>
            <p:nvPr/>
          </p:nvSpPr>
          <p:spPr bwMode="hidden">
            <a:xfrm>
              <a:off x="5698" y="653"/>
              <a:ext cx="60" cy="311"/>
            </a:xfrm>
            <a:custGeom>
              <a:avLst/>
              <a:gdLst>
                <a:gd name="T0" fmla="*/ 0 w 60"/>
                <a:gd name="T1" fmla="*/ 144 h 312"/>
                <a:gd name="T2" fmla="*/ 60 w 60"/>
                <a:gd name="T3" fmla="*/ 309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grpSp>
      </p:grpSp>
      <p:sp>
        <p:nvSpPr>
          <p:cNvPr id="5162"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en-US" altLang="en-US" noProof="0" smtClean="0"/>
              <a:t>Click to edit Master title style</a:t>
            </a:r>
          </a:p>
        </p:txBody>
      </p:sp>
      <p:sp>
        <p:nvSpPr>
          <p:cNvPr id="5163"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pPr lvl="0"/>
            <a:r>
              <a:rPr lang="en-US" altLang="en-US" noProof="0" smtClean="0"/>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ltLang="en-US">
              <a:solidFill>
                <a:srgbClr val="FFFFFF"/>
              </a:solidFill>
            </a:endParaRPr>
          </a:p>
        </p:txBody>
      </p:sp>
      <p:sp>
        <p:nvSpPr>
          <p:cNvPr id="45" name="Rectangle 45"/>
          <p:cNvSpPr>
            <a:spLocks noGrp="1" noChangeArrowheads="1"/>
          </p:cNvSpPr>
          <p:nvPr>
            <p:ph type="ftr" sz="quarter" idx="11"/>
          </p:nvPr>
        </p:nvSpPr>
        <p:spPr/>
        <p:txBody>
          <a:bodyPr/>
          <a:lstStyle>
            <a:lvl1pPr>
              <a:defRPr/>
            </a:lvl1pPr>
          </a:lstStyle>
          <a:p>
            <a:pPr>
              <a:defRPr/>
            </a:pPr>
            <a:endParaRPr lang="en-US" altLang="en-US">
              <a:solidFill>
                <a:srgbClr val="FFFFFF"/>
              </a:solidFill>
            </a:endParaRPr>
          </a:p>
        </p:txBody>
      </p:sp>
      <p:sp>
        <p:nvSpPr>
          <p:cNvPr id="46" name="Rectangle 46"/>
          <p:cNvSpPr>
            <a:spLocks noGrp="1" noChangeArrowheads="1"/>
          </p:cNvSpPr>
          <p:nvPr>
            <p:ph type="sldNum" sz="quarter" idx="12"/>
          </p:nvPr>
        </p:nvSpPr>
        <p:spPr/>
        <p:txBody>
          <a:bodyPr/>
          <a:lstStyle>
            <a:lvl1pPr>
              <a:defRPr/>
            </a:lvl1pPr>
          </a:lstStyle>
          <a:p>
            <a:pPr>
              <a:defRPr/>
            </a:pPr>
            <a:fld id="{585E3B78-7697-4D0B-ADC3-89CF9596F09D}"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876592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3790E3DA-F169-4EAA-A809-7B8B73483146}"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29910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BEB0ABA4-FF5F-4FEC-8BB4-E5BDF6DFC033}"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585098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6E10DDF5-F5E5-4928-BE3D-B5F40EBF986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151307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5D522B33-1D79-48CF-A73D-19D18381061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3718366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79DC4707-CC9A-41B9-8B93-191446734064}"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4280486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0E5FC3B3-1C11-415F-8EF1-C6980D42B605}"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3092408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8"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9" name="Rectangle 46"/>
          <p:cNvSpPr>
            <a:spLocks noGrp="1" noChangeArrowheads="1"/>
          </p:cNvSpPr>
          <p:nvPr>
            <p:ph type="sldNum" sz="quarter" idx="12"/>
          </p:nvPr>
        </p:nvSpPr>
        <p:spPr>
          <a:ln/>
        </p:spPr>
        <p:txBody>
          <a:bodyPr/>
          <a:lstStyle>
            <a:lvl1pPr>
              <a:defRPr/>
            </a:lvl1pPr>
          </a:lstStyle>
          <a:p>
            <a:pPr>
              <a:defRPr/>
            </a:pPr>
            <a:fld id="{ACBA7AB6-CE3C-4DC8-9D21-34E31E92A51D}"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58342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4"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5" name="Rectangle 46"/>
          <p:cNvSpPr>
            <a:spLocks noGrp="1" noChangeArrowheads="1"/>
          </p:cNvSpPr>
          <p:nvPr>
            <p:ph type="sldNum" sz="quarter" idx="12"/>
          </p:nvPr>
        </p:nvSpPr>
        <p:spPr>
          <a:ln/>
        </p:spPr>
        <p:txBody>
          <a:bodyPr/>
          <a:lstStyle>
            <a:lvl1pPr>
              <a:defRPr/>
            </a:lvl1pPr>
          </a:lstStyle>
          <a:p>
            <a:pPr>
              <a:defRPr/>
            </a:pPr>
            <a:fld id="{4BE4AC7E-28A2-4D44-B0B7-073A5B323BA5}"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3530235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3"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4" name="Rectangle 46"/>
          <p:cNvSpPr>
            <a:spLocks noGrp="1" noChangeArrowheads="1"/>
          </p:cNvSpPr>
          <p:nvPr>
            <p:ph type="sldNum" sz="quarter" idx="12"/>
          </p:nvPr>
        </p:nvSpPr>
        <p:spPr>
          <a:ln/>
        </p:spPr>
        <p:txBody>
          <a:bodyPr/>
          <a:lstStyle>
            <a:lvl1pPr>
              <a:defRPr/>
            </a:lvl1pPr>
          </a:lstStyle>
          <a:p>
            <a:pPr>
              <a:defRPr/>
            </a:pPr>
            <a:fld id="{B28FDF33-1BCB-40BF-8F17-8263EB87BFF0}"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1738494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3A31EED9-7A00-4776-991E-29E7F5518282}"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3621952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DD680DF3-46B2-489B-8942-3026BB9044C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xmlns="" val="3701769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4099"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00"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01"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035" name="Freeform 6"/>
            <p:cNvSpPr>
              <a:spLocks/>
            </p:cNvSpPr>
            <p:nvPr/>
          </p:nvSpPr>
          <p:spPr bwMode="hidden">
            <a:xfrm>
              <a:off x="4038" y="3577"/>
              <a:ext cx="1720" cy="65"/>
            </a:xfrm>
            <a:custGeom>
              <a:avLst/>
              <a:gdLst>
                <a:gd name="T0" fmla="*/ 1716 w 1722"/>
                <a:gd name="T1" fmla="*/ 63 h 66"/>
                <a:gd name="T2" fmla="*/ 1716 w 1722"/>
                <a:gd name="T3" fmla="*/ 57 h 66"/>
                <a:gd name="T4" fmla="*/ 0 w 1722"/>
                <a:gd name="T5" fmla="*/ 0 h 66"/>
                <a:gd name="T6" fmla="*/ 0 w 1722"/>
                <a:gd name="T7" fmla="*/ 45 h 66"/>
                <a:gd name="T8" fmla="*/ 1716 w 1722"/>
                <a:gd name="T9" fmla="*/ 63 h 66"/>
                <a:gd name="T10" fmla="*/ 1716 w 1722"/>
                <a:gd name="T11" fmla="*/ 63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03"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r" fontAlgn="base">
                <a:spcBef>
                  <a:spcPct val="0"/>
                </a:spcBef>
                <a:spcAft>
                  <a:spcPct val="0"/>
                </a:spcAft>
                <a:defRPr/>
              </a:pPr>
              <a:endParaRPr lang="en-US">
                <a:solidFill>
                  <a:srgbClr val="FFFFFF"/>
                </a:solidFill>
              </a:endParaRPr>
            </a:p>
          </p:txBody>
        </p:sp>
        <p:sp>
          <p:nvSpPr>
            <p:cNvPr id="1037" name="Freeform 8"/>
            <p:cNvSpPr>
              <a:spLocks/>
            </p:cNvSpPr>
            <p:nvPr/>
          </p:nvSpPr>
          <p:spPr bwMode="hidden">
            <a:xfrm>
              <a:off x="4784" y="3702"/>
              <a:ext cx="974" cy="101"/>
            </a:xfrm>
            <a:custGeom>
              <a:avLst/>
              <a:gdLst>
                <a:gd name="T0" fmla="*/ 972 w 975"/>
                <a:gd name="T1" fmla="*/ 48 h 101"/>
                <a:gd name="T2" fmla="*/ 972 w 975"/>
                <a:gd name="T3" fmla="*/ 0 h 101"/>
                <a:gd name="T4" fmla="*/ 0 w 975"/>
                <a:gd name="T5" fmla="*/ 24 h 101"/>
                <a:gd name="T6" fmla="*/ 0 w 975"/>
                <a:gd name="T7" fmla="*/ 101 h 101"/>
                <a:gd name="T8" fmla="*/ 972 w 975"/>
                <a:gd name="T9" fmla="*/ 48 h 101"/>
                <a:gd name="T10" fmla="*/ 972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1038" name="Freeform 9"/>
            <p:cNvSpPr>
              <a:spLocks/>
            </p:cNvSpPr>
            <p:nvPr/>
          </p:nvSpPr>
          <p:spPr bwMode="hidden">
            <a:xfrm>
              <a:off x="3619" y="3815"/>
              <a:ext cx="2139" cy="198"/>
            </a:xfrm>
            <a:custGeom>
              <a:avLst/>
              <a:gdLst>
                <a:gd name="T0" fmla="*/ 2135 w 2141"/>
                <a:gd name="T1" fmla="*/ 0 h 198"/>
                <a:gd name="T2" fmla="*/ 0 w 2141"/>
                <a:gd name="T3" fmla="*/ 156 h 198"/>
                <a:gd name="T4" fmla="*/ 0 w 2141"/>
                <a:gd name="T5" fmla="*/ 198 h 198"/>
                <a:gd name="T6" fmla="*/ 2135 w 2141"/>
                <a:gd name="T7" fmla="*/ 0 h 198"/>
                <a:gd name="T8" fmla="*/ 2135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06"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040" name="Freeform 11"/>
            <p:cNvSpPr>
              <a:spLocks/>
            </p:cNvSpPr>
            <p:nvPr/>
          </p:nvSpPr>
          <p:spPr bwMode="hidden">
            <a:xfrm>
              <a:off x="2097" y="4043"/>
              <a:ext cx="2514" cy="276"/>
            </a:xfrm>
            <a:custGeom>
              <a:avLst/>
              <a:gdLst>
                <a:gd name="T0" fmla="*/ 2173 w 2517"/>
                <a:gd name="T1" fmla="*/ 276 h 276"/>
                <a:gd name="T2" fmla="*/ 2508 w 2517"/>
                <a:gd name="T3" fmla="*/ 204 h 276"/>
                <a:gd name="T4" fmla="*/ 2251 w 2517"/>
                <a:gd name="T5" fmla="*/ 0 h 276"/>
                <a:gd name="T6" fmla="*/ 0 w 2517"/>
                <a:gd name="T7" fmla="*/ 276 h 276"/>
                <a:gd name="T8" fmla="*/ 2173 w 2517"/>
                <a:gd name="T9" fmla="*/ 276 h 276"/>
                <a:gd name="T10" fmla="*/ 2173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08"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042" name="Freeform 13"/>
            <p:cNvSpPr>
              <a:spLocks/>
            </p:cNvSpPr>
            <p:nvPr/>
          </p:nvSpPr>
          <p:spPr bwMode="hidden">
            <a:xfrm>
              <a:off x="5030" y="3151"/>
              <a:ext cx="728" cy="240"/>
            </a:xfrm>
            <a:custGeom>
              <a:avLst/>
              <a:gdLst>
                <a:gd name="T0" fmla="*/ 726 w 729"/>
                <a:gd name="T1" fmla="*/ 240 h 240"/>
                <a:gd name="T2" fmla="*/ 0 w 729"/>
                <a:gd name="T3" fmla="*/ 0 h 240"/>
                <a:gd name="T4" fmla="*/ 0 w 729"/>
                <a:gd name="T5" fmla="*/ 6 h 240"/>
                <a:gd name="T6" fmla="*/ 726 w 729"/>
                <a:gd name="T7" fmla="*/ 240 h 240"/>
                <a:gd name="T8" fmla="*/ 726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10"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044" name="Freeform 15"/>
            <p:cNvSpPr>
              <a:spLocks/>
            </p:cNvSpPr>
            <p:nvPr/>
          </p:nvSpPr>
          <p:spPr bwMode="hidden">
            <a:xfrm>
              <a:off x="5030" y="3049"/>
              <a:ext cx="728" cy="318"/>
            </a:xfrm>
            <a:custGeom>
              <a:avLst/>
              <a:gdLst>
                <a:gd name="T0" fmla="*/ 726 w 729"/>
                <a:gd name="T1" fmla="*/ 318 h 318"/>
                <a:gd name="T2" fmla="*/ 726 w 729"/>
                <a:gd name="T3" fmla="*/ 312 h 318"/>
                <a:gd name="T4" fmla="*/ 0 w 729"/>
                <a:gd name="T5" fmla="*/ 0 h 318"/>
                <a:gd name="T6" fmla="*/ 0 w 729"/>
                <a:gd name="T7" fmla="*/ 54 h 318"/>
                <a:gd name="T8" fmla="*/ 726 w 729"/>
                <a:gd name="T9" fmla="*/ 318 h 318"/>
                <a:gd name="T10" fmla="*/ 726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12"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13"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14"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16"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18"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19"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r" fontAlgn="base">
                <a:spcBef>
                  <a:spcPct val="0"/>
                </a:spcBef>
                <a:spcAft>
                  <a:spcPct val="0"/>
                </a:spcAft>
                <a:defRPr/>
              </a:pPr>
              <a:endParaRPr lang="en-US">
                <a:solidFill>
                  <a:srgbClr val="FFFFFF"/>
                </a:solidFill>
              </a:endParaRPr>
            </a:p>
          </p:txBody>
        </p:sp>
        <p:sp>
          <p:nvSpPr>
            <p:cNvPr id="4120"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22"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23"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057" name="Freeform 28"/>
            <p:cNvSpPr>
              <a:spLocks/>
            </p:cNvSpPr>
            <p:nvPr/>
          </p:nvSpPr>
          <p:spPr bwMode="hidden">
            <a:xfrm>
              <a:off x="5698" y="653"/>
              <a:ext cx="60" cy="311"/>
            </a:xfrm>
            <a:custGeom>
              <a:avLst/>
              <a:gdLst>
                <a:gd name="T0" fmla="*/ 0 w 60"/>
                <a:gd name="T1" fmla="*/ 144 h 312"/>
                <a:gd name="T2" fmla="*/ 60 w 60"/>
                <a:gd name="T3" fmla="*/ 309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25"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pPr>
              <a:endParaRPr lang="en-US" smtClean="0">
                <a:solidFill>
                  <a:srgbClr val="FFFFFF"/>
                </a:solidFill>
              </a:endParaRPr>
            </a:p>
          </p:txBody>
        </p:sp>
        <p:sp>
          <p:nvSpPr>
            <p:cNvPr id="4127"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28"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29"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30"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31"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32"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33"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34"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grpSp>
          <p:nvGrpSpPr>
            <p:cNvPr id="1068" name="Group 39"/>
            <p:cNvGrpSpPr>
              <a:grpSpLocks/>
            </p:cNvGrpSpPr>
            <p:nvPr userDrawn="1"/>
          </p:nvGrpSpPr>
          <p:grpSpPr bwMode="auto">
            <a:xfrm>
              <a:off x="0" y="1632"/>
              <a:ext cx="5758" cy="1858"/>
              <a:chOff x="0" y="1632"/>
              <a:chExt cx="5758" cy="1858"/>
            </a:xfrm>
          </p:grpSpPr>
          <p:sp>
            <p:nvSpPr>
              <p:cNvPr id="4136"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sp>
            <p:nvSpPr>
              <p:cNvPr id="4137"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r" fontAlgn="base">
                  <a:spcBef>
                    <a:spcPct val="0"/>
                  </a:spcBef>
                  <a:spcAft>
                    <a:spcPct val="0"/>
                  </a:spcAft>
                  <a:defRPr/>
                </a:pPr>
                <a:endParaRPr lang="en-US">
                  <a:solidFill>
                    <a:srgbClr val="FFFFFF"/>
                  </a:solidFill>
                </a:endParaRPr>
              </a:p>
            </p:txBody>
          </p:sp>
        </p:grpSp>
      </p:grpSp>
      <p:sp>
        <p:nvSpPr>
          <p:cNvPr id="4138"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39"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40" name="Rectangle 4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effectLst>
                  <a:outerShdw blurRad="38100" dist="38100" dir="2700000" algn="tl">
                    <a:srgbClr val="000000"/>
                  </a:outerShdw>
                </a:effectLst>
              </a:defRPr>
            </a:lvl1pPr>
          </a:lstStyle>
          <a:p>
            <a:pPr fontAlgn="base">
              <a:spcBef>
                <a:spcPct val="0"/>
              </a:spcBef>
              <a:spcAft>
                <a:spcPct val="0"/>
              </a:spcAft>
              <a:defRPr/>
            </a:pPr>
            <a:endParaRPr lang="en-US" altLang="en-US">
              <a:solidFill>
                <a:srgbClr val="FFFFFF"/>
              </a:solidFill>
            </a:endParaRPr>
          </a:p>
        </p:txBody>
      </p:sp>
      <p:sp>
        <p:nvSpPr>
          <p:cNvPr id="4141" name="Rectangle 4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fontAlgn="base">
              <a:spcBef>
                <a:spcPct val="0"/>
              </a:spcBef>
              <a:spcAft>
                <a:spcPct val="0"/>
              </a:spcAft>
              <a:defRPr/>
            </a:pPr>
            <a:endParaRPr lang="en-US" altLang="en-US">
              <a:solidFill>
                <a:srgbClr val="FFFFFF"/>
              </a:solidFill>
            </a:endParaRPr>
          </a:p>
        </p:txBody>
      </p:sp>
      <p:sp>
        <p:nvSpPr>
          <p:cNvPr id="4142" name="Rectangle 4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lgn="r" fontAlgn="base">
              <a:spcBef>
                <a:spcPct val="0"/>
              </a:spcBef>
              <a:spcAft>
                <a:spcPct val="0"/>
              </a:spcAft>
              <a:defRPr/>
            </a:pPr>
            <a:fld id="{92A9CD85-2093-455F-8631-3CFC12B83884}" type="slidenum">
              <a:rPr lang="en-US" altLang="en-US">
                <a:solidFill>
                  <a:srgbClr val="FFFFFF"/>
                </a:solidFill>
              </a:rPr>
              <a:pPr algn="r" fontAlgn="base">
                <a:spcBef>
                  <a:spcPct val="0"/>
                </a:spcBef>
                <a:spcAft>
                  <a:spcPct val="0"/>
                </a:spcAft>
                <a:defRPr/>
              </a:pPr>
              <a:t>‹#›</a:t>
            </a:fld>
            <a:endParaRPr lang="en-US" altLang="en-US">
              <a:solidFill>
                <a:srgbClr val="FFFFFF"/>
              </a:solidFill>
            </a:endParaRPr>
          </a:p>
        </p:txBody>
      </p:sp>
    </p:spTree>
    <p:extLst>
      <p:ext uri="{BB962C8B-B14F-4D97-AF65-F5344CB8AC3E}">
        <p14:creationId xmlns:p14="http://schemas.microsoft.com/office/powerpoint/2010/main" xmlns="" val="2628542910"/>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solidFill>
            <a:schemeClr val="accent1">
              <a:lumMod val="40000"/>
              <a:lumOff val="60000"/>
            </a:schemeClr>
          </a:solidFill>
        </p:spPr>
        <p:txBody>
          <a:bodyPr/>
          <a:lstStyle/>
          <a:p>
            <a:r>
              <a:rPr lang="fa-IR" b="1" dirty="0" smtClean="0">
                <a:cs typeface="B Mitra" pitchFamily="2" charset="-78"/>
              </a:rPr>
              <a:t>خشونت بر علیه زنان</a:t>
            </a:r>
            <a:endParaRPr lang="en-US" b="1" dirty="0">
              <a:cs typeface="B Mitra" pitchFamily="2" charset="-78"/>
            </a:endParaRPr>
          </a:p>
        </p:txBody>
      </p:sp>
      <p:sp>
        <p:nvSpPr>
          <p:cNvPr id="3" name="Subtitle 2"/>
          <p:cNvSpPr>
            <a:spLocks noGrp="1"/>
          </p:cNvSpPr>
          <p:nvPr>
            <p:ph type="subTitle" sz="quarter" idx="1"/>
          </p:nvPr>
        </p:nvSpPr>
        <p:spPr/>
        <p:txBody>
          <a:bodyPr/>
          <a:lstStyle/>
          <a:p>
            <a:r>
              <a:rPr lang="en-US" b="1" dirty="0" smtClean="0"/>
              <a:t>Violence against women</a:t>
            </a:r>
            <a:endParaRPr lang="en-US" b="1" dirty="0"/>
          </a:p>
        </p:txBody>
      </p:sp>
    </p:spTree>
    <p:extLst>
      <p:ext uri="{BB962C8B-B14F-4D97-AF65-F5344CB8AC3E}">
        <p14:creationId xmlns:p14="http://schemas.microsoft.com/office/powerpoint/2010/main" xmlns="" val="2945675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sz="half" idx="1"/>
          </p:nvPr>
        </p:nvSpPr>
        <p:spPr>
          <a:xfrm>
            <a:off x="457200" y="1600200"/>
            <a:ext cx="4978400" cy="4530725"/>
          </a:xfrm>
        </p:spPr>
        <p:txBody>
          <a:bodyPr/>
          <a:lstStyle/>
          <a:p>
            <a:pPr algn="just" rtl="1" eaLnBrk="1" hangingPunct="1">
              <a:spcAft>
                <a:spcPts val="1000"/>
              </a:spcAft>
              <a:buFont typeface="Symbol" pitchFamily="18" charset="2"/>
              <a:buBlip>
                <a:blip r:embed="rId2"/>
              </a:buBlip>
              <a:defRPr/>
            </a:pPr>
            <a:r>
              <a:rPr lang="ar-SA" altLang="en-US" b="1" smtClean="0"/>
              <a:t>زنی مورد خشونت جسمی و توهین و ناسزاگویی همسرش قرار گرفته و وقتی به مرکز سلامت مراجعه کرده از ترس اینکه همسرش بفهمد و بلایی به سرش بیاورد مشکل خود را کامل مطرح نکرده و می خواهد دخالت نکنند.</a:t>
            </a:r>
          </a:p>
          <a:p>
            <a:pPr eaLnBrk="1" hangingPunct="1">
              <a:defRPr/>
            </a:pPr>
            <a:endParaRPr lang="en-US" altLang="en-US" smtClean="0"/>
          </a:p>
        </p:txBody>
      </p:sp>
      <p:sp>
        <p:nvSpPr>
          <p:cNvPr id="54281" name="Rectangle 9"/>
          <p:cNvSpPr>
            <a:spLocks noGrp="1" noChangeArrowheads="1"/>
          </p:cNvSpPr>
          <p:nvPr>
            <p:ph type="body" sz="half" idx="2"/>
          </p:nvPr>
        </p:nvSpPr>
        <p:spPr>
          <a:xfrm>
            <a:off x="5651500" y="1600200"/>
            <a:ext cx="3035300" cy="4565650"/>
          </a:xfrm>
        </p:spPr>
        <p:txBody>
          <a:bodyPr/>
          <a:lstStyle/>
          <a:p>
            <a:pPr eaLnBrk="1" hangingPunct="1">
              <a:buFont typeface="Wingdings" pitchFamily="2" charset="2"/>
              <a:buNone/>
              <a:defRPr/>
            </a:pPr>
            <a:endParaRPr lang="en-US" altLang="en-US" smtClean="0"/>
          </a:p>
        </p:txBody>
      </p:sp>
      <p:pic>
        <p:nvPicPr>
          <p:cNvPr id="60420" name="Picture 11" descr="ANd9GcSyz-79DjrTdX731fL3nDHV-pxTqGzaJFIMZRXemrgapWRZVn6vf_0SVK5m"/>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651500" y="1628775"/>
            <a:ext cx="3024188" cy="4537075"/>
          </a:xfrm>
          <a:prstGeom prst="rect">
            <a:avLst/>
          </a:prstGeom>
          <a:noFill/>
          <a:ln w="57150">
            <a:solidFill>
              <a:srgbClr val="FFFF66"/>
            </a:solidFill>
            <a:miter lim="800000"/>
            <a:headEnd/>
            <a:tailEnd/>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98617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sz="half" idx="1"/>
          </p:nvPr>
        </p:nvSpPr>
        <p:spPr>
          <a:xfrm>
            <a:off x="457200" y="1600200"/>
            <a:ext cx="4835525" cy="4852988"/>
          </a:xfrm>
        </p:spPr>
        <p:txBody>
          <a:bodyPr/>
          <a:lstStyle/>
          <a:p>
            <a:pPr algn="just" rtl="1" eaLnBrk="1" hangingPunct="1">
              <a:spcAft>
                <a:spcPts val="1000"/>
              </a:spcAft>
              <a:buFont typeface="Symbol" pitchFamily="18" charset="2"/>
              <a:buBlip>
                <a:blip r:embed="rId2"/>
              </a:buBlip>
            </a:pPr>
            <a:r>
              <a:rPr lang="ar-SA" altLang="en-US" sz="3200" b="1" smtClean="0">
                <a:effectLst/>
              </a:rPr>
              <a:t>مردی به همسر و خانواده او مرتب فحش و ناسزا می گوید و زن نمی تواند تحمل کند و زجر می کشد، و نمی خواهد خانواده اش آگاه شوند، ناراحت شده و برخورد نامناسب بکنند.</a:t>
            </a:r>
          </a:p>
          <a:p>
            <a:pPr eaLnBrk="1" hangingPunct="1"/>
            <a:endParaRPr lang="en-US" altLang="en-US" sz="3200" smtClean="0">
              <a:effectLst/>
            </a:endParaRPr>
          </a:p>
        </p:txBody>
      </p:sp>
      <p:sp>
        <p:nvSpPr>
          <p:cNvPr id="51205" name="Rectangle 5"/>
          <p:cNvSpPr>
            <a:spLocks noGrp="1" noChangeArrowheads="1"/>
          </p:cNvSpPr>
          <p:nvPr>
            <p:ph type="body" sz="half" idx="2"/>
          </p:nvPr>
        </p:nvSpPr>
        <p:spPr>
          <a:xfrm>
            <a:off x="5508625" y="1600200"/>
            <a:ext cx="2879725" cy="4530725"/>
          </a:xfrm>
        </p:spPr>
        <p:txBody>
          <a:bodyPr/>
          <a:lstStyle/>
          <a:p>
            <a:pPr eaLnBrk="1" hangingPunct="1">
              <a:defRPr/>
            </a:pPr>
            <a:endParaRPr lang="en-US" altLang="en-US" smtClean="0"/>
          </a:p>
        </p:txBody>
      </p:sp>
      <p:pic>
        <p:nvPicPr>
          <p:cNvPr id="62468" name="Picture 7" descr="خشونت علیه زنان"/>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435600" y="1628775"/>
            <a:ext cx="3019425" cy="4537075"/>
          </a:xfrm>
          <a:prstGeom prst="rect">
            <a:avLst/>
          </a:prstGeom>
          <a:noFill/>
          <a:ln w="57150">
            <a:solidFill>
              <a:srgbClr val="FFFF66"/>
            </a:solidFill>
            <a:miter lim="800000"/>
            <a:headEnd/>
            <a:tailEnd/>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23364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71" name="Rectangle 11"/>
          <p:cNvSpPr>
            <a:spLocks noGrp="1" noChangeArrowheads="1"/>
          </p:cNvSpPr>
          <p:nvPr>
            <p:ph type="body" sz="half" idx="1"/>
          </p:nvPr>
        </p:nvSpPr>
        <p:spPr>
          <a:xfrm>
            <a:off x="457200" y="1600200"/>
            <a:ext cx="4619625" cy="4530725"/>
          </a:xfrm>
        </p:spPr>
        <p:txBody>
          <a:bodyPr/>
          <a:lstStyle/>
          <a:p>
            <a:pPr algn="just" rtl="1" eaLnBrk="1" hangingPunct="1">
              <a:spcAft>
                <a:spcPts val="1000"/>
              </a:spcAft>
              <a:buFont typeface="Symbol" pitchFamily="18" charset="2"/>
              <a:buBlip>
                <a:blip r:embed="rId2"/>
              </a:buBlip>
              <a:defRPr/>
            </a:pPr>
            <a:r>
              <a:rPr lang="ar-SA" altLang="en-US" dirty="0" smtClean="0"/>
              <a:t> </a:t>
            </a:r>
            <a:r>
              <a:rPr lang="ar-SA" altLang="en-US" b="1" dirty="0" smtClean="0"/>
              <a:t>مردی شی</a:t>
            </a:r>
            <a:r>
              <a:rPr lang="fa-IR" altLang="en-US" b="1" dirty="0" smtClean="0"/>
              <a:t>ش</a:t>
            </a:r>
            <a:r>
              <a:rPr lang="ar-SA" altLang="en-US" b="1" dirty="0" smtClean="0"/>
              <a:t>ه مصرف دارد، دایم پرخاشکری، دعوا و دروغگویی با همسر دارد، انکار می کند، خرجی نمی دهد و زن نیز از ترس آبرو و </a:t>
            </a:r>
            <a:r>
              <a:rPr lang="fa-IR" altLang="en-US" b="1" dirty="0" smtClean="0"/>
              <a:t>م</a:t>
            </a:r>
            <a:r>
              <a:rPr lang="ar-SA" altLang="en-US" b="1" dirty="0" smtClean="0"/>
              <a:t>تلاشی </a:t>
            </a:r>
            <a:r>
              <a:rPr lang="fa-IR" altLang="en-US" b="1" dirty="0" smtClean="0"/>
              <a:t>شدن </a:t>
            </a:r>
            <a:r>
              <a:rPr lang="ar-SA" altLang="en-US" b="1" dirty="0" smtClean="0"/>
              <a:t>خانواده و حمایت خانواده شوهر دایم پنهان می کند.</a:t>
            </a:r>
          </a:p>
          <a:p>
            <a:pPr eaLnBrk="1" hangingPunct="1">
              <a:buFont typeface="Wingdings" pitchFamily="2" charset="2"/>
              <a:buNone/>
              <a:defRPr/>
            </a:pPr>
            <a:endParaRPr lang="en-US" altLang="en-US" dirty="0" smtClean="0"/>
          </a:p>
        </p:txBody>
      </p:sp>
      <p:sp>
        <p:nvSpPr>
          <p:cNvPr id="66572" name="Rectangle 12"/>
          <p:cNvSpPr>
            <a:spLocks noGrp="1" noChangeArrowheads="1"/>
          </p:cNvSpPr>
          <p:nvPr>
            <p:ph type="body" sz="half" idx="2"/>
          </p:nvPr>
        </p:nvSpPr>
        <p:spPr>
          <a:xfrm>
            <a:off x="5651500" y="1600200"/>
            <a:ext cx="3035300" cy="4530725"/>
          </a:xfrm>
        </p:spPr>
        <p:txBody>
          <a:bodyPr/>
          <a:lstStyle/>
          <a:p>
            <a:pPr eaLnBrk="1" hangingPunct="1">
              <a:buFont typeface="Wingdings" pitchFamily="2" charset="2"/>
              <a:buNone/>
              <a:defRPr/>
            </a:pPr>
            <a:endParaRPr lang="en-US" altLang="en-US" smtClean="0"/>
          </a:p>
        </p:txBody>
      </p:sp>
      <p:pic>
        <p:nvPicPr>
          <p:cNvPr id="64516" name="Picture 7" descr="ANd9GcS_U0F3db_cxe0bwdfHsSSuL5p99wA5abCRzI1opINp5Cd27WNzb5HZoCqf"/>
          <p:cNvPicPr>
            <a:picLocks noGrp="1" noChangeAspect="1" noChangeArrowheads="1"/>
          </p:cNvPicPr>
          <p:nvPr>
            <p:ph sz="half" idx="4294967295"/>
          </p:nvPr>
        </p:nvPicPr>
        <p:blipFill>
          <a:blip r:embed="rId3">
            <a:extLst>
              <a:ext uri="{28A0092B-C50C-407E-A947-70E740481C1C}">
                <a14:useLocalDpi xmlns:a14="http://schemas.microsoft.com/office/drawing/2010/main" xmlns="" val="0"/>
              </a:ext>
            </a:extLst>
          </a:blip>
          <a:srcRect/>
          <a:stretch>
            <a:fillRect/>
          </a:stretch>
        </p:blipFill>
        <p:spPr>
          <a:xfrm>
            <a:off x="5651500" y="1628775"/>
            <a:ext cx="3024188" cy="4464050"/>
          </a:xfrm>
          <a:noFill/>
          <a:ln w="57150">
            <a:solidFill>
              <a:srgbClr val="FFFF66"/>
            </a:solidFill>
            <a:miter lim="800000"/>
            <a:headEnd/>
            <a:tailEnd/>
          </a:ln>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4202618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p:txBody>
          <a:bodyPr/>
          <a:lstStyle/>
          <a:p>
            <a:pPr eaLnBrk="1" hangingPunct="1">
              <a:defRPr/>
            </a:pPr>
            <a:endParaRPr lang="en-US" altLang="en-US" smtClean="0"/>
          </a:p>
        </p:txBody>
      </p:sp>
      <p:sp>
        <p:nvSpPr>
          <p:cNvPr id="52227" name="Rectangle 3"/>
          <p:cNvSpPr>
            <a:spLocks noGrp="1" noChangeArrowheads="1"/>
          </p:cNvSpPr>
          <p:nvPr>
            <p:ph type="body" sz="half" idx="1"/>
          </p:nvPr>
        </p:nvSpPr>
        <p:spPr>
          <a:xfrm>
            <a:off x="457200" y="1600200"/>
            <a:ext cx="4906963" cy="4530725"/>
          </a:xfrm>
        </p:spPr>
        <p:txBody>
          <a:bodyPr/>
          <a:lstStyle/>
          <a:p>
            <a:pPr algn="just" rtl="1" eaLnBrk="1" hangingPunct="1">
              <a:lnSpc>
                <a:spcPct val="90000"/>
              </a:lnSpc>
              <a:spcAft>
                <a:spcPts val="1000"/>
              </a:spcAft>
              <a:buFont typeface="Symbol" pitchFamily="18" charset="2"/>
              <a:buBlip>
                <a:blip r:embed="rId2"/>
              </a:buBlip>
              <a:defRPr/>
            </a:pPr>
            <a:r>
              <a:rPr lang="ar-SA" altLang="en-US" b="1" smtClean="0"/>
              <a:t>زنی بیماری وسواس شدید دارد. همسر نه تنها همکاری و حمایت درمانی ندارد مانع آمدن به پزشک و پرداخت هزینه درمان می شود و لجبازانه خانه را بهم ریخت و کثیف می کند که همسر را درمان کرده یا آزار دهد. زن قرص برنج تهیه ومنتظر خودکشی در شرایط سخت تر است.</a:t>
            </a:r>
            <a:endParaRPr lang="ar-SA" altLang="en-US" b="1" u="sng" smtClean="0"/>
          </a:p>
          <a:p>
            <a:pPr eaLnBrk="1" hangingPunct="1">
              <a:lnSpc>
                <a:spcPct val="90000"/>
              </a:lnSpc>
              <a:buFont typeface="Wingdings" pitchFamily="2" charset="2"/>
              <a:buNone/>
              <a:defRPr/>
            </a:pPr>
            <a:endParaRPr lang="en-US" altLang="en-US" smtClean="0"/>
          </a:p>
        </p:txBody>
      </p:sp>
      <p:sp>
        <p:nvSpPr>
          <p:cNvPr id="52229" name="Rectangle 5"/>
          <p:cNvSpPr>
            <a:spLocks noGrp="1" noChangeArrowheads="1"/>
          </p:cNvSpPr>
          <p:nvPr>
            <p:ph type="body" sz="half" idx="2"/>
          </p:nvPr>
        </p:nvSpPr>
        <p:spPr>
          <a:xfrm>
            <a:off x="5940425" y="1600200"/>
            <a:ext cx="2808288" cy="4530725"/>
          </a:xfrm>
        </p:spPr>
        <p:txBody>
          <a:bodyPr/>
          <a:lstStyle/>
          <a:p>
            <a:pPr eaLnBrk="1" hangingPunct="1">
              <a:lnSpc>
                <a:spcPct val="90000"/>
              </a:lnSpc>
              <a:defRPr/>
            </a:pPr>
            <a:endParaRPr lang="en-US" altLang="en-US" smtClean="0"/>
          </a:p>
        </p:txBody>
      </p:sp>
      <p:pic>
        <p:nvPicPr>
          <p:cNvPr id="63493" name="Picture 7" descr="زنی با وسواس عجیب /عکس"/>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940425" y="1628775"/>
            <a:ext cx="2735263" cy="4464050"/>
          </a:xfrm>
          <a:prstGeom prst="rect">
            <a:avLst/>
          </a:prstGeom>
          <a:noFill/>
          <a:ln w="57150">
            <a:solidFill>
              <a:srgbClr val="FFFF66"/>
            </a:solidFill>
            <a:miter lim="800000"/>
            <a:headEnd/>
            <a:tailEnd/>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66573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sz="half" idx="1"/>
          </p:nvPr>
        </p:nvSpPr>
        <p:spPr>
          <a:xfrm>
            <a:off x="457200" y="1600200"/>
            <a:ext cx="5051425" cy="4530725"/>
          </a:xfrm>
        </p:spPr>
        <p:txBody>
          <a:bodyPr/>
          <a:lstStyle/>
          <a:p>
            <a:pPr algn="just" rtl="1" eaLnBrk="1" hangingPunct="1">
              <a:spcAft>
                <a:spcPts val="1000"/>
              </a:spcAft>
              <a:buFont typeface="Symbol" pitchFamily="18" charset="2"/>
              <a:buBlip>
                <a:blip r:embed="rId2"/>
              </a:buBlip>
              <a:defRPr/>
            </a:pPr>
            <a:endParaRPr lang="fa-IR" altLang="en-US" sz="2400" b="1" dirty="0" smtClean="0"/>
          </a:p>
          <a:p>
            <a:pPr algn="just" rtl="1" eaLnBrk="1" hangingPunct="1">
              <a:spcAft>
                <a:spcPts val="1000"/>
              </a:spcAft>
              <a:buFont typeface="Symbol" pitchFamily="18" charset="2"/>
              <a:buBlip>
                <a:blip r:embed="rId2"/>
              </a:buBlip>
              <a:defRPr/>
            </a:pPr>
            <a:r>
              <a:rPr lang="ar-SA" altLang="en-US" sz="2400" b="1" dirty="0" smtClean="0"/>
              <a:t>مردی هرشب و گاه روزها چند بار از همسرش تقاضای رابطه جنسی داشته و گاه به زور اقدام به اینکار می کند، در حالیکه همسر بی میل بوده و از اینکار نفرت و </a:t>
            </a:r>
            <a:r>
              <a:rPr lang="ar-SA" altLang="en-US" sz="3200" b="1" dirty="0" smtClean="0">
                <a:solidFill>
                  <a:srgbClr val="FF0000"/>
                </a:solidFill>
              </a:rPr>
              <a:t>کراهت</a:t>
            </a:r>
            <a:r>
              <a:rPr lang="ar-SA" altLang="en-US" sz="2400" b="1" dirty="0" smtClean="0"/>
              <a:t> دارد. این خشونت جنسی موجب جراحت جسمی زن و شرمندگی وی از نشان دادن و طرح خشونت می شود.</a:t>
            </a:r>
          </a:p>
          <a:p>
            <a:pPr eaLnBrk="1" hangingPunct="1">
              <a:buFont typeface="Wingdings" pitchFamily="2" charset="2"/>
              <a:buNone/>
              <a:defRPr/>
            </a:pPr>
            <a:endParaRPr lang="en-US" altLang="en-US" sz="2400" dirty="0" smtClean="0"/>
          </a:p>
        </p:txBody>
      </p:sp>
      <p:sp>
        <p:nvSpPr>
          <p:cNvPr id="50181" name="Rectangle 5"/>
          <p:cNvSpPr>
            <a:spLocks noGrp="1" noChangeArrowheads="1"/>
          </p:cNvSpPr>
          <p:nvPr>
            <p:ph type="body" sz="half" idx="2"/>
          </p:nvPr>
        </p:nvSpPr>
        <p:spPr>
          <a:xfrm>
            <a:off x="5795963" y="1600200"/>
            <a:ext cx="2376487" cy="4530725"/>
          </a:xfrm>
        </p:spPr>
        <p:txBody>
          <a:bodyPr/>
          <a:lstStyle/>
          <a:p>
            <a:pPr eaLnBrk="1" hangingPunct="1">
              <a:defRPr/>
            </a:pPr>
            <a:endParaRPr lang="en-US" altLang="en-US" sz="2400" smtClean="0"/>
          </a:p>
        </p:txBody>
      </p:sp>
      <p:pic>
        <p:nvPicPr>
          <p:cNvPr id="61444" name="Picture 7" descr="حقوق بشر در اروپا"/>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795963" y="1628775"/>
            <a:ext cx="2530475" cy="4752975"/>
          </a:xfrm>
          <a:prstGeom prst="rect">
            <a:avLst/>
          </a:prstGeom>
          <a:noFill/>
          <a:ln w="57150">
            <a:solidFill>
              <a:srgbClr val="FFFF66"/>
            </a:solidFill>
            <a:miter lim="800000"/>
            <a:headEnd/>
            <a:tailEnd/>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1714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fa-IR" dirty="0" smtClean="0">
                <a:cs typeface="B Mitra" pitchFamily="2" charset="-78"/>
              </a:rPr>
              <a:t>مشاوره خشونت برعلیه زنان</a:t>
            </a:r>
            <a:endParaRPr lang="en-US" dirty="0"/>
          </a:p>
        </p:txBody>
      </p:sp>
      <p:sp>
        <p:nvSpPr>
          <p:cNvPr id="3" name="Content Placeholder 2"/>
          <p:cNvSpPr>
            <a:spLocks noGrp="1"/>
          </p:cNvSpPr>
          <p:nvPr>
            <p:ph idx="1"/>
          </p:nvPr>
        </p:nvSpPr>
        <p:spPr/>
        <p:txBody>
          <a:bodyPr>
            <a:normAutofit fontScale="70000" lnSpcReduction="20000"/>
          </a:bodyPr>
          <a:lstStyle/>
          <a:p>
            <a:pPr algn="r" rtl="1" fontAlgn="ctr"/>
            <a:r>
              <a:rPr lang="ar-YE" dirty="0" smtClean="0">
                <a:cs typeface="B Mitra" pitchFamily="2" charset="-78"/>
              </a:rPr>
              <a:t>اهم </a:t>
            </a:r>
            <a:r>
              <a:rPr lang="ar-YE" dirty="0">
                <a:cs typeface="B Mitra" pitchFamily="2" charset="-78"/>
              </a:rPr>
              <a:t>اقداماتی که </a:t>
            </a:r>
            <a:r>
              <a:rPr lang="ar-YE" dirty="0" smtClean="0">
                <a:cs typeface="B Mitra" pitchFamily="2" charset="-78"/>
              </a:rPr>
              <a:t>کارشناس </a:t>
            </a:r>
            <a:r>
              <a:rPr lang="ar-YE" dirty="0">
                <a:cs typeface="B Mitra" pitchFamily="2" charset="-78"/>
              </a:rPr>
              <a:t>سلامت روان برای انجام یک مشاوره مختصر خشونت خانگی باید انجام </a:t>
            </a:r>
            <a:r>
              <a:rPr lang="ar-YE" dirty="0" smtClean="0">
                <a:cs typeface="B Mitra" pitchFamily="2" charset="-78"/>
              </a:rPr>
              <a:t>دهد </a:t>
            </a:r>
            <a:r>
              <a:rPr lang="ar-YE" dirty="0">
                <a:cs typeface="B Mitra" pitchFamily="2" charset="-78"/>
              </a:rPr>
              <a:t>شامل موارد زیر است:  </a:t>
            </a:r>
            <a:endParaRPr lang="fa-IR" dirty="0" smtClean="0">
              <a:cs typeface="B Mitra" pitchFamily="2" charset="-78"/>
            </a:endParaRPr>
          </a:p>
          <a:p>
            <a:pPr algn="r" rtl="1" fontAlgn="ctr">
              <a:buNone/>
            </a:pPr>
            <a:endParaRPr lang="en-US" dirty="0">
              <a:cs typeface="B Mitra" pitchFamily="2" charset="-78"/>
            </a:endParaRPr>
          </a:p>
          <a:p>
            <a:pPr algn="r" rtl="1" fontAlgn="ctr">
              <a:buNone/>
            </a:pPr>
            <a:r>
              <a:rPr lang="fa-IR" dirty="0" smtClean="0">
                <a:cs typeface="B Mitra" pitchFamily="2" charset="-78"/>
              </a:rPr>
              <a:t>1</a:t>
            </a:r>
            <a:r>
              <a:rPr lang="ar-YE" dirty="0" smtClean="0">
                <a:cs typeface="B Mitra" pitchFamily="2" charset="-78"/>
              </a:rPr>
              <a:t>) </a:t>
            </a:r>
            <a:r>
              <a:rPr lang="ar-YE" dirty="0">
                <a:cs typeface="B Mitra" pitchFamily="2" charset="-78"/>
              </a:rPr>
              <a:t>غربالگری تکمیلی خشونت برعلیه زنان </a:t>
            </a:r>
            <a:endParaRPr lang="en-US" dirty="0">
              <a:cs typeface="B Mitra" pitchFamily="2" charset="-78"/>
            </a:endParaRPr>
          </a:p>
          <a:p>
            <a:pPr algn="r" rtl="1" fontAlgn="ctr">
              <a:buNone/>
            </a:pPr>
            <a:r>
              <a:rPr lang="ar-YE" dirty="0">
                <a:cs typeface="B Mitra" pitchFamily="2" charset="-78"/>
              </a:rPr>
              <a:t>2) افزایش آگاهی زنان  در مورد خشونت خانگی، انواع و پیامدهای آن</a:t>
            </a:r>
            <a:endParaRPr lang="en-US" dirty="0">
              <a:cs typeface="B Mitra" pitchFamily="2" charset="-78"/>
            </a:endParaRPr>
          </a:p>
          <a:p>
            <a:pPr algn="r" rtl="1" fontAlgn="ctr">
              <a:buNone/>
            </a:pPr>
            <a:r>
              <a:rPr lang="fa-IR" dirty="0" smtClean="0">
                <a:cs typeface="B Mitra" pitchFamily="2" charset="-78"/>
              </a:rPr>
              <a:t>3</a:t>
            </a:r>
            <a:r>
              <a:rPr lang="ar-YE" dirty="0" smtClean="0">
                <a:cs typeface="B Mitra" pitchFamily="2" charset="-78"/>
              </a:rPr>
              <a:t>) </a:t>
            </a:r>
            <a:r>
              <a:rPr lang="ar-YE" dirty="0">
                <a:cs typeface="B Mitra" pitchFamily="2" charset="-78"/>
              </a:rPr>
              <a:t>تعیین سطح خطر و برنامه ریزی برای انجام اقداماتی جهت پیشگیری از بروز خشونت و تامین امنیت خود و فرزندان هنگام بروز خشونت احتمالی </a:t>
            </a:r>
            <a:r>
              <a:rPr lang="ar-YE" dirty="0" smtClean="0">
                <a:cs typeface="B Mitra" pitchFamily="2" charset="-78"/>
              </a:rPr>
              <a:t>آتی</a:t>
            </a:r>
            <a:endParaRPr lang="fa-IR" dirty="0" smtClean="0">
              <a:cs typeface="B Mitra" pitchFamily="2" charset="-78"/>
            </a:endParaRPr>
          </a:p>
          <a:p>
            <a:pPr algn="r" rtl="1" fontAlgn="ctr">
              <a:buNone/>
            </a:pPr>
            <a:r>
              <a:rPr lang="fa-IR" dirty="0" smtClean="0">
                <a:cs typeface="B Mitra" pitchFamily="2" charset="-78"/>
              </a:rPr>
              <a:t>4</a:t>
            </a:r>
            <a:r>
              <a:rPr lang="ar-YE" dirty="0" smtClean="0">
                <a:cs typeface="B Mitra" pitchFamily="2" charset="-78"/>
              </a:rPr>
              <a:t>) </a:t>
            </a:r>
            <a:r>
              <a:rPr lang="ar-YE" dirty="0">
                <a:cs typeface="B Mitra" pitchFamily="2" charset="-78"/>
              </a:rPr>
              <a:t>ارائه اطلاعاتی در مورد مراکز اورژانس اجتماعی و مداخله در بحران و نحوه تماس و یا مراجعه به این مراکز در مواقع مورد نیاز</a:t>
            </a:r>
            <a:endParaRPr lang="en-US" dirty="0">
              <a:cs typeface="B Mitra" pitchFamily="2" charset="-78"/>
            </a:endParaRPr>
          </a:p>
          <a:p>
            <a:pPr algn="r" rtl="1" fontAlgn="ctr">
              <a:buNone/>
            </a:pPr>
            <a:r>
              <a:rPr lang="fa-IR" dirty="0" smtClean="0">
                <a:cs typeface="B Mitra" pitchFamily="2" charset="-78"/>
              </a:rPr>
              <a:t>5</a:t>
            </a:r>
            <a:r>
              <a:rPr lang="ar-YE" dirty="0" smtClean="0">
                <a:cs typeface="B Mitra" pitchFamily="2" charset="-78"/>
              </a:rPr>
              <a:t>) </a:t>
            </a:r>
            <a:r>
              <a:rPr lang="ar-YE" dirty="0">
                <a:cs typeface="B Mitra" pitchFamily="2" charset="-78"/>
              </a:rPr>
              <a:t>ارائه اطلاعات در مورد سازمان های حمایت روانی اجتماعی و قانونی و ارجاع زنان به این موسسات</a:t>
            </a:r>
            <a:endParaRPr lang="en-US" dirty="0">
              <a:cs typeface="B Mitra" pitchFamily="2" charset="-78"/>
            </a:endParaRPr>
          </a:p>
          <a:p>
            <a:pPr algn="r" rtl="1" fontAlgn="ctr">
              <a:buNone/>
            </a:pPr>
            <a:r>
              <a:rPr lang="fa-IR" dirty="0" smtClean="0">
                <a:cs typeface="B Mitra" pitchFamily="2" charset="-78"/>
              </a:rPr>
              <a:t>6</a:t>
            </a:r>
            <a:r>
              <a:rPr lang="ar-YE" dirty="0" smtClean="0">
                <a:cs typeface="B Mitra" pitchFamily="2" charset="-78"/>
              </a:rPr>
              <a:t>) ارجاع </a:t>
            </a:r>
            <a:r>
              <a:rPr lang="ar-YE" dirty="0">
                <a:cs typeface="B Mitra" pitchFamily="2" charset="-78"/>
              </a:rPr>
              <a:t>زنان به مراکز تخصصی برای درمان مشکلات جسمی و روان پزشکی و نیز مشاوره های تخصصی در زمینه خشونت </a:t>
            </a:r>
            <a:r>
              <a:rPr lang="ar-YE" dirty="0" smtClean="0">
                <a:cs typeface="B Mitra" pitchFamily="2" charset="-78"/>
              </a:rPr>
              <a:t>خانگی</a:t>
            </a:r>
            <a:endParaRPr lang="fa-IR" dirty="0" smtClean="0">
              <a:cs typeface="B Mitra" pitchFamily="2" charset="-78"/>
            </a:endParaRPr>
          </a:p>
          <a:p>
            <a:pPr algn="r" rtl="1" fontAlgn="ctr">
              <a:buNone/>
            </a:pPr>
            <a:r>
              <a:rPr lang="fa-IR" dirty="0">
                <a:cs typeface="B Mitra" pitchFamily="2" charset="-78"/>
              </a:rPr>
              <a:t>7</a:t>
            </a:r>
            <a:r>
              <a:rPr lang="ar-YE" dirty="0" smtClean="0">
                <a:cs typeface="B Mitra" pitchFamily="2" charset="-78"/>
              </a:rPr>
              <a:t>) </a:t>
            </a:r>
            <a:r>
              <a:rPr lang="ar-YE" dirty="0">
                <a:cs typeface="B Mitra" pitchFamily="2" charset="-78"/>
              </a:rPr>
              <a:t>توانمندسازی زنان در معرض خشونت و یا قربانی خشونت</a:t>
            </a:r>
            <a:endParaRPr lang="en-US" dirty="0">
              <a:cs typeface="B Mitra" pitchFamily="2" charset="-78"/>
            </a:endParaRPr>
          </a:p>
          <a:p>
            <a:pPr algn="r" rtl="1"/>
            <a:endParaRPr lang="en-US" dirty="0">
              <a:effectLst>
                <a:outerShdw blurRad="38100" dist="38100" dir="2700000" algn="tl">
                  <a:srgbClr val="000000">
                    <a:alpha val="43137"/>
                  </a:srgbClr>
                </a:outerShdw>
              </a:effectLst>
              <a:cs typeface="B Compset" pitchFamily="2" charset="-78"/>
            </a:endParaRPr>
          </a:p>
        </p:txBody>
      </p:sp>
    </p:spTree>
    <p:extLst>
      <p:ext uri="{BB962C8B-B14F-4D97-AF65-F5344CB8AC3E}">
        <p14:creationId xmlns:p14="http://schemas.microsoft.com/office/powerpoint/2010/main" xmlns="" val="33384311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fa-IR" dirty="0" smtClean="0">
                <a:cs typeface="B Mitra" pitchFamily="2" charset="-78"/>
              </a:rPr>
              <a:t>مهارت های عمومی مشاوره</a:t>
            </a:r>
            <a:endParaRPr lang="en-US" dirty="0">
              <a:cs typeface="B Mitra" pitchFamily="2" charset="-78"/>
            </a:endParaRPr>
          </a:p>
        </p:txBody>
      </p:sp>
      <p:sp>
        <p:nvSpPr>
          <p:cNvPr id="3" name="Content Placeholder 2"/>
          <p:cNvSpPr>
            <a:spLocks noGrp="1"/>
          </p:cNvSpPr>
          <p:nvPr>
            <p:ph idx="1"/>
          </p:nvPr>
        </p:nvSpPr>
        <p:spPr/>
        <p:txBody>
          <a:bodyPr>
            <a:normAutofit fontScale="47500" lnSpcReduction="20000"/>
          </a:bodyPr>
          <a:lstStyle/>
          <a:p>
            <a:pPr lvl="0" algn="r" rtl="1"/>
            <a:r>
              <a:rPr lang="fa-IR" sz="3300" b="1" dirty="0">
                <a:cs typeface="B Mitra" pitchFamily="2" charset="-78"/>
              </a:rPr>
              <a:t>گوش دادن فعال- به مراجع فرصت دهید تا حرف هایش را بزند. صبور باشید و با توجه به آنها گوش دهید. علاوه براین به آنها کمک کنید تا احساسات و هیجاناتش را ابراز کند و همدلی و حمایت خود را نشان </a:t>
            </a:r>
            <a:r>
              <a:rPr lang="fa-IR" sz="3300" b="1" dirty="0" smtClean="0">
                <a:cs typeface="B Mitra" pitchFamily="2" charset="-78"/>
              </a:rPr>
              <a:t>دهید</a:t>
            </a:r>
          </a:p>
          <a:p>
            <a:pPr lvl="0" algn="r" rtl="1"/>
            <a:endParaRPr lang="en-US" sz="3300" b="1" dirty="0">
              <a:cs typeface="B Mitra" pitchFamily="2" charset="-78"/>
            </a:endParaRPr>
          </a:p>
          <a:p>
            <a:pPr lvl="0" algn="r" rtl="1"/>
            <a:r>
              <a:rPr lang="fa-IR" sz="3300" b="1" dirty="0">
                <a:cs typeface="B Mitra" pitchFamily="2" charset="-78"/>
              </a:rPr>
              <a:t>سعی کنید </a:t>
            </a:r>
            <a:r>
              <a:rPr lang="fa-IR" sz="3300" b="1" dirty="0" smtClean="0">
                <a:cs typeface="B Mitra" pitchFamily="2" charset="-78"/>
              </a:rPr>
              <a:t>موقعیت مراجع را </a:t>
            </a:r>
            <a:r>
              <a:rPr lang="fa-IR" sz="3300" b="1" dirty="0">
                <a:cs typeface="B Mitra" pitchFamily="2" charset="-78"/>
              </a:rPr>
              <a:t>از دیدگاه خود او بفهمید و خود را جای او قرار </a:t>
            </a:r>
            <a:r>
              <a:rPr lang="fa-IR" sz="3300" b="1" dirty="0" smtClean="0">
                <a:cs typeface="B Mitra" pitchFamily="2" charset="-78"/>
              </a:rPr>
              <a:t>دهید</a:t>
            </a:r>
          </a:p>
          <a:p>
            <a:pPr lvl="0" algn="r" rtl="1"/>
            <a:endParaRPr lang="en-US" sz="3300" b="1" dirty="0">
              <a:cs typeface="B Mitra" pitchFamily="2" charset="-78"/>
            </a:endParaRPr>
          </a:p>
          <a:p>
            <a:pPr lvl="0" algn="r" rtl="1"/>
            <a:r>
              <a:rPr lang="fa-IR" sz="3300" b="1" dirty="0">
                <a:cs typeface="B Mitra" pitchFamily="2" charset="-78"/>
              </a:rPr>
              <a:t>با مراجع و خانواده اش با احترام رفتار کنید- افراد را همانطور که هستند، بپذیرید و از قضاوت های اخلاقی اجتناب </a:t>
            </a:r>
            <a:r>
              <a:rPr lang="fa-IR" sz="3300" b="1" dirty="0" smtClean="0">
                <a:cs typeface="B Mitra" pitchFamily="2" charset="-78"/>
              </a:rPr>
              <a:t>کنید</a:t>
            </a:r>
          </a:p>
          <a:p>
            <a:pPr lvl="0" algn="r" rtl="1"/>
            <a:endParaRPr lang="en-US" sz="3300" b="1" dirty="0">
              <a:cs typeface="B Mitra" pitchFamily="2" charset="-78"/>
            </a:endParaRPr>
          </a:p>
          <a:p>
            <a:pPr lvl="0" algn="r" rtl="1"/>
            <a:r>
              <a:rPr lang="fa-IR" sz="3300" b="1" dirty="0">
                <a:cs typeface="B Mitra" pitchFamily="2" charset="-78"/>
              </a:rPr>
              <a:t>از پند و نصیحت اجتناب کنید و بیشتر به مراجع کمک کنید تا با مشارکت خود و کمک شما </a:t>
            </a:r>
            <a:r>
              <a:rPr lang="fa-IR" sz="3300" b="1" dirty="0" smtClean="0">
                <a:cs typeface="B Mitra" pitchFamily="2" charset="-78"/>
              </a:rPr>
              <a:t>مشکلات </a:t>
            </a:r>
            <a:r>
              <a:rPr lang="fa-IR" sz="3300" b="1" dirty="0">
                <a:cs typeface="B Mitra" pitchFamily="2" charset="-78"/>
              </a:rPr>
              <a:t>خود را حل </a:t>
            </a:r>
            <a:r>
              <a:rPr lang="fa-IR" sz="3300" b="1" dirty="0" smtClean="0">
                <a:cs typeface="B Mitra" pitchFamily="2" charset="-78"/>
              </a:rPr>
              <a:t>کند.</a:t>
            </a:r>
          </a:p>
          <a:p>
            <a:pPr algn="r" rtl="1"/>
            <a:r>
              <a:rPr lang="fa-IR" sz="3300" b="1" dirty="0" smtClean="0">
                <a:cs typeface="B Mitra" pitchFamily="2" charset="-78"/>
              </a:rPr>
              <a:t>بپذیرید که مراجع بهترین متخصص در مورد زندگیش است و بنابراین او را در تصمیم گیری و حل مساله مشارکت دهید. پس از تصمیم گیری برای فرد اجتناب کنید، هدف شما باید توانمند کردن فرد باشد تا خودش تصمیم بگیرد</a:t>
            </a:r>
          </a:p>
          <a:p>
            <a:pPr lvl="0" algn="r" rtl="1">
              <a:buNone/>
            </a:pPr>
            <a:endParaRPr lang="en-US" sz="3300" b="1" dirty="0">
              <a:cs typeface="B Mitra" pitchFamily="2" charset="-78"/>
            </a:endParaRPr>
          </a:p>
          <a:p>
            <a:pPr lvl="0" algn="r" rtl="1"/>
            <a:r>
              <a:rPr lang="fa-IR" sz="3300" b="1" dirty="0">
                <a:cs typeface="B Mitra" pitchFamily="2" charset="-78"/>
              </a:rPr>
              <a:t>روی نقاط قوت مراجع و جنبه هایی که می تواند در آن تغییرات مثبت ایجاد کند تمرکز </a:t>
            </a:r>
            <a:r>
              <a:rPr lang="fa-IR" sz="3300" b="1" dirty="0" smtClean="0">
                <a:cs typeface="B Mitra" pitchFamily="2" charset="-78"/>
              </a:rPr>
              <a:t>کنید</a:t>
            </a:r>
          </a:p>
          <a:p>
            <a:pPr lvl="0" algn="r" rtl="1">
              <a:buNone/>
            </a:pPr>
            <a:endParaRPr lang="en-US" sz="3300" b="1" dirty="0">
              <a:cs typeface="B Mitra" pitchFamily="2" charset="-78"/>
            </a:endParaRPr>
          </a:p>
          <a:p>
            <a:pPr lvl="0" algn="r" rtl="1"/>
            <a:r>
              <a:rPr lang="fa-IR" sz="3300" b="1" dirty="0">
                <a:cs typeface="B Mitra" pitchFamily="2" charset="-78"/>
              </a:rPr>
              <a:t>خود را همه توان فرض نکنید و در مواقعی که مراجع نیاز به دریافت کمک های تخصصی تر دارد، ارجاع را انجام </a:t>
            </a:r>
            <a:r>
              <a:rPr lang="fa-IR" sz="3300" b="1" dirty="0" smtClean="0">
                <a:cs typeface="B Mitra" pitchFamily="2" charset="-78"/>
              </a:rPr>
              <a:t>دهید</a:t>
            </a:r>
            <a:endParaRPr lang="en-US" sz="3300" b="1" dirty="0">
              <a:cs typeface="B Mitra" pitchFamily="2" charset="-78"/>
            </a:endParaRPr>
          </a:p>
          <a:p>
            <a:pPr lvl="0" algn="r" rtl="1"/>
            <a:r>
              <a:rPr lang="fa-IR" sz="3300" b="1" dirty="0" smtClean="0">
                <a:cs typeface="B Mitra" pitchFamily="2" charset="-78"/>
              </a:rPr>
              <a:t>در </a:t>
            </a:r>
            <a:r>
              <a:rPr lang="fa-IR" sz="3300" b="1" dirty="0">
                <a:cs typeface="B Mitra" pitchFamily="2" charset="-78"/>
              </a:rPr>
              <a:t>زمان مشاوره انعطاف پذیر باشید و سعی کنید زمان خود را با مراجع هماهنگ کنید تا وی بتواند از کمک های مرکز استفاده کند</a:t>
            </a:r>
            <a:endParaRPr lang="en-US" sz="3300" b="1" dirty="0">
              <a:cs typeface="B Mitra" pitchFamily="2" charset="-78"/>
            </a:endParaRPr>
          </a:p>
          <a:p>
            <a:pPr algn="r" rtl="1"/>
            <a:endParaRPr lang="en-US" dirty="0">
              <a:cs typeface="B Mitra" pitchFamily="2" charset="-78"/>
            </a:endParaRPr>
          </a:p>
        </p:txBody>
      </p:sp>
    </p:spTree>
    <p:extLst>
      <p:ext uri="{BB962C8B-B14F-4D97-AF65-F5344CB8AC3E}">
        <p14:creationId xmlns:p14="http://schemas.microsoft.com/office/powerpoint/2010/main" xmlns="" val="1625107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fontScale="90000"/>
          </a:bodyPr>
          <a:lstStyle/>
          <a:p>
            <a:pPr lvl="0" rtl="1"/>
            <a:r>
              <a:rPr lang="fa-IR" b="1" dirty="0">
                <a:cs typeface="B Mitra" pitchFamily="2" charset="-78"/>
              </a:rPr>
              <a:t>برقراری ارتباط </a:t>
            </a:r>
            <a:r>
              <a:rPr lang="en-US" dirty="0">
                <a:cs typeface="B Mitra" pitchFamily="2" charset="-78"/>
              </a:rPr>
              <a:t/>
            </a:r>
            <a:br>
              <a:rPr lang="en-US" dirty="0">
                <a:cs typeface="B Mitra" pitchFamily="2" charset="-78"/>
              </a:rPr>
            </a:br>
            <a:endParaRPr lang="en-US" dirty="0">
              <a:cs typeface="B Mitra" pitchFamily="2" charset="-78"/>
            </a:endParaRPr>
          </a:p>
        </p:txBody>
      </p:sp>
      <p:sp>
        <p:nvSpPr>
          <p:cNvPr id="3" name="Content Placeholder 2"/>
          <p:cNvSpPr>
            <a:spLocks noGrp="1"/>
          </p:cNvSpPr>
          <p:nvPr>
            <p:ph idx="1"/>
          </p:nvPr>
        </p:nvSpPr>
        <p:spPr/>
        <p:txBody>
          <a:bodyPr>
            <a:noAutofit/>
          </a:bodyPr>
          <a:lstStyle/>
          <a:p>
            <a:pPr lvl="0" algn="just" rtl="1"/>
            <a:r>
              <a:rPr lang="ar-YE" sz="1600" b="1" dirty="0">
                <a:cs typeface="B Mitra" pitchFamily="2" charset="-78"/>
              </a:rPr>
              <a:t>مشاوره را در یک محیط امن و خصوصی انجام دهید. </a:t>
            </a:r>
            <a:r>
              <a:rPr lang="fa-IR" sz="1600" b="1" dirty="0">
                <a:cs typeface="B Mitra" pitchFamily="2" charset="-78"/>
              </a:rPr>
              <a:t>باید اتاق جداگانه ای به مشاوره اختصاص داده شود تا مراجع مطمئن شود صحبت هایش شنیده نمی شود. </a:t>
            </a:r>
            <a:endParaRPr lang="en-US" sz="1600" b="1" dirty="0">
              <a:cs typeface="B Mitra" pitchFamily="2" charset="-78"/>
            </a:endParaRPr>
          </a:p>
          <a:p>
            <a:pPr lvl="0" algn="just" rtl="1"/>
            <a:r>
              <a:rPr lang="ar-YE" sz="1600" b="1" dirty="0">
                <a:cs typeface="B Mitra" pitchFamily="2" charset="-78"/>
              </a:rPr>
              <a:t>اصل اخلاقی رازداری و البته محدودیت های آن را برای مراجع توضیح داده و به وی </a:t>
            </a:r>
            <a:r>
              <a:rPr lang="fa-IR" sz="1600" b="1" dirty="0">
                <a:cs typeface="B Mitra" pitchFamily="2" charset="-78"/>
              </a:rPr>
              <a:t>اطمینان بدهید که رازداری حتما حفظ خواهد شد. </a:t>
            </a:r>
            <a:endParaRPr lang="fa-IR" sz="1600" b="1" dirty="0" smtClean="0">
              <a:cs typeface="B Mitra" pitchFamily="2" charset="-78"/>
            </a:endParaRPr>
          </a:p>
          <a:p>
            <a:pPr lvl="0" algn="just" rtl="1">
              <a:buNone/>
            </a:pPr>
            <a:endParaRPr lang="en-US" sz="1600" b="1" dirty="0">
              <a:cs typeface="B Mitra" pitchFamily="2" charset="-78"/>
            </a:endParaRPr>
          </a:p>
          <a:p>
            <a:pPr lvl="0" algn="just" rtl="1"/>
            <a:r>
              <a:rPr lang="fa-IR" sz="1600" b="1" dirty="0">
                <a:cs typeface="B Mitra" pitchFamily="2" charset="-78"/>
              </a:rPr>
              <a:t>اگر مشاوره با همسر قربانی خشونت نیز ضروری است این کار باید در مرکز دیگری صورت </a:t>
            </a:r>
            <a:r>
              <a:rPr lang="fa-IR" sz="1600" b="1" dirty="0" smtClean="0">
                <a:cs typeface="B Mitra" pitchFamily="2" charset="-78"/>
              </a:rPr>
              <a:t>گیرد</a:t>
            </a:r>
          </a:p>
          <a:p>
            <a:pPr lvl="0" algn="just" rtl="1">
              <a:buNone/>
            </a:pPr>
            <a:endParaRPr lang="en-US" sz="1600" b="1" dirty="0">
              <a:cs typeface="B Mitra" pitchFamily="2" charset="-78"/>
            </a:endParaRPr>
          </a:p>
          <a:p>
            <a:pPr lvl="0" algn="just" rtl="1" fontAlgn="ctr"/>
            <a:r>
              <a:rPr lang="ar-YE" sz="1600" b="1" dirty="0">
                <a:cs typeface="B Mitra" pitchFamily="2" charset="-78"/>
              </a:rPr>
              <a:t>با مراجع تنها صحبت کنید مگر اینکه خود وی  تمایل داشته باشد فرد دیگری از اعضای خانواده نیز حضور داشته باشند و  حضور وی  مانع از ارزیابی دقیق سطح خطری که مراجع را تهدید می کند، نشود </a:t>
            </a:r>
            <a:endParaRPr lang="fa-IR" sz="1600" b="1" dirty="0" smtClean="0">
              <a:cs typeface="B Mitra" pitchFamily="2" charset="-78"/>
            </a:endParaRPr>
          </a:p>
          <a:p>
            <a:pPr lvl="0" algn="just" rtl="1" fontAlgn="ctr">
              <a:buNone/>
            </a:pPr>
            <a:endParaRPr lang="en-US" sz="1600" b="1" dirty="0">
              <a:cs typeface="B Mitra" pitchFamily="2" charset="-78"/>
            </a:endParaRPr>
          </a:p>
          <a:p>
            <a:pPr lvl="0" algn="just" rtl="1" fontAlgn="ctr"/>
            <a:r>
              <a:rPr lang="ar-YE" sz="1600" b="1" dirty="0">
                <a:cs typeface="B Mitra" pitchFamily="2" charset="-78"/>
              </a:rPr>
              <a:t>به مراجع نشان دهید که به حرف های  او گوش می دهید و آن را باور </a:t>
            </a:r>
            <a:r>
              <a:rPr lang="ar-YE" sz="1600" b="1" dirty="0" smtClean="0">
                <a:cs typeface="B Mitra" pitchFamily="2" charset="-78"/>
              </a:rPr>
              <a:t>دارید</a:t>
            </a:r>
            <a:endParaRPr lang="fa-IR" sz="1600" b="1" dirty="0" smtClean="0">
              <a:cs typeface="B Mitra" pitchFamily="2" charset="-78"/>
            </a:endParaRPr>
          </a:p>
          <a:p>
            <a:pPr lvl="0" algn="just" rtl="1" fontAlgn="ctr">
              <a:buNone/>
            </a:pPr>
            <a:endParaRPr lang="en-US" sz="1600" b="1" dirty="0">
              <a:cs typeface="B Mitra" pitchFamily="2" charset="-78"/>
            </a:endParaRPr>
          </a:p>
          <a:p>
            <a:pPr lvl="0" algn="just" rtl="1" fontAlgn="ctr"/>
            <a:r>
              <a:rPr lang="fa-IR" sz="1600" b="1" dirty="0">
                <a:cs typeface="B Mitra" pitchFamily="2" charset="-78"/>
              </a:rPr>
              <a:t>از سرزنش کردن آشکار یا ضمنی مراجع برای ماندن در یک رابطه توام با خشونت  اجتناب کنید چون این کار به ایجاد رابطه درمانی صدمه می زند. </a:t>
            </a:r>
            <a:r>
              <a:rPr lang="fa-IR" sz="1600" b="1" dirty="0" smtClean="0">
                <a:cs typeface="B Mitra" pitchFamily="2" charset="-78"/>
              </a:rPr>
              <a:t>افراد ممکن است به دلایل مختلفی در یک رابطه توام با خشونت بمانند: </a:t>
            </a:r>
            <a:r>
              <a:rPr lang="ar-SA" sz="1600" b="1" dirty="0" smtClean="0">
                <a:cs typeface="B Mitra" pitchFamily="2" charset="-78"/>
              </a:rPr>
              <a:t>علا</a:t>
            </a:r>
            <a:r>
              <a:rPr lang="fa-IR" sz="1600" b="1" dirty="0" smtClean="0">
                <a:cs typeface="B Mitra" pitchFamily="2" charset="-78"/>
              </a:rPr>
              <a:t>قه </a:t>
            </a:r>
            <a:r>
              <a:rPr lang="ar-SA" sz="1600" b="1" dirty="0" smtClean="0">
                <a:cs typeface="B Mitra" pitchFamily="2" charset="-78"/>
              </a:rPr>
              <a:t>به </a:t>
            </a:r>
            <a:r>
              <a:rPr lang="ar-SA" sz="1600" b="1" dirty="0">
                <a:cs typeface="B Mitra" pitchFamily="2" charset="-78"/>
              </a:rPr>
              <a:t>همسر و امید به </a:t>
            </a:r>
            <a:r>
              <a:rPr lang="ar-SA" sz="1600" b="1" dirty="0" smtClean="0">
                <a:cs typeface="B Mitra" pitchFamily="2" charset="-78"/>
              </a:rPr>
              <a:t>تغییر</a:t>
            </a:r>
            <a:r>
              <a:rPr lang="fa-IR" sz="1600" b="1" dirty="0" smtClean="0">
                <a:cs typeface="B Mitra" pitchFamily="2" charset="-78"/>
              </a:rPr>
              <a:t>/ </a:t>
            </a:r>
            <a:r>
              <a:rPr lang="ar-SA" sz="1600" b="1" dirty="0">
                <a:cs typeface="B Mitra" pitchFamily="2" charset="-78"/>
              </a:rPr>
              <a:t>کاهش اعتماد بنفس </a:t>
            </a:r>
            <a:r>
              <a:rPr lang="fa-IR" sz="1600" b="1" dirty="0" smtClean="0">
                <a:cs typeface="B Mitra" pitchFamily="2" charset="-78"/>
              </a:rPr>
              <a:t>/ </a:t>
            </a:r>
            <a:r>
              <a:rPr lang="ar-SA" sz="1600" b="1" dirty="0">
                <a:cs typeface="B Mitra" pitchFamily="2" charset="-78"/>
              </a:rPr>
              <a:t>انکار و حداقل </a:t>
            </a:r>
            <a:r>
              <a:rPr lang="ar-SA" sz="1600" b="1" dirty="0" smtClean="0">
                <a:cs typeface="B Mitra" pitchFamily="2" charset="-78"/>
              </a:rPr>
              <a:t>سازی</a:t>
            </a:r>
            <a:r>
              <a:rPr lang="fa-IR" sz="1600" b="1" dirty="0" smtClean="0">
                <a:cs typeface="B Mitra" pitchFamily="2" charset="-78"/>
              </a:rPr>
              <a:t> / </a:t>
            </a:r>
            <a:r>
              <a:rPr lang="ar-SA" sz="1600" b="1" dirty="0">
                <a:cs typeface="B Mitra" pitchFamily="2" charset="-78"/>
              </a:rPr>
              <a:t>وابستگی </a:t>
            </a:r>
            <a:r>
              <a:rPr lang="ar-SA" sz="1600" b="1" dirty="0" smtClean="0">
                <a:cs typeface="B Mitra" pitchFamily="2" charset="-78"/>
              </a:rPr>
              <a:t>مالی</a:t>
            </a:r>
            <a:r>
              <a:rPr lang="fa-IR" sz="1600" b="1" dirty="0" smtClean="0">
                <a:cs typeface="B Mitra" pitchFamily="2" charset="-78"/>
              </a:rPr>
              <a:t> / </a:t>
            </a:r>
            <a:r>
              <a:rPr lang="ar-SA" sz="1600" b="1" dirty="0">
                <a:cs typeface="B Mitra" pitchFamily="2" charset="-78"/>
              </a:rPr>
              <a:t>رفاه و امنیت بچه </a:t>
            </a:r>
            <a:r>
              <a:rPr lang="ar-SA" sz="1600" b="1" dirty="0" smtClean="0">
                <a:cs typeface="B Mitra" pitchFamily="2" charset="-78"/>
              </a:rPr>
              <a:t>ها</a:t>
            </a:r>
            <a:r>
              <a:rPr lang="fa-IR" sz="1600" b="1" dirty="0" smtClean="0">
                <a:cs typeface="B Mitra" pitchFamily="2" charset="-78"/>
              </a:rPr>
              <a:t> / </a:t>
            </a:r>
            <a:r>
              <a:rPr lang="ar-SA" sz="1600" b="1" dirty="0">
                <a:cs typeface="B Mitra" pitchFamily="2" charset="-78"/>
              </a:rPr>
              <a:t>باورهای فرهنگی و </a:t>
            </a:r>
            <a:r>
              <a:rPr lang="ar-SA" sz="1600" b="1" dirty="0" smtClean="0">
                <a:cs typeface="B Mitra" pitchFamily="2" charset="-78"/>
              </a:rPr>
              <a:t>اجتما</a:t>
            </a:r>
            <a:r>
              <a:rPr lang="fa-IR" sz="1600" b="1" dirty="0" smtClean="0">
                <a:cs typeface="B Mitra" pitchFamily="2" charset="-78"/>
              </a:rPr>
              <a:t>ع</a:t>
            </a:r>
            <a:r>
              <a:rPr lang="ar-SA" sz="1600" b="1" dirty="0" smtClean="0">
                <a:cs typeface="B Mitra" pitchFamily="2" charset="-78"/>
              </a:rPr>
              <a:t>ی</a:t>
            </a:r>
            <a:r>
              <a:rPr lang="fa-IR" sz="1600" b="1" dirty="0" smtClean="0">
                <a:cs typeface="B Mitra" pitchFamily="2" charset="-78"/>
              </a:rPr>
              <a:t> / </a:t>
            </a:r>
            <a:r>
              <a:rPr lang="ar-SA" sz="1600" b="1" dirty="0">
                <a:cs typeface="B Mitra" pitchFamily="2" charset="-78"/>
              </a:rPr>
              <a:t>نداشتن جایی برای رفتن و عدم دسترسی به حمایت های </a:t>
            </a:r>
            <a:r>
              <a:rPr lang="ar-SA" sz="1600" b="1" dirty="0" smtClean="0">
                <a:cs typeface="B Mitra" pitchFamily="2" charset="-78"/>
              </a:rPr>
              <a:t>اجتماعی</a:t>
            </a:r>
            <a:r>
              <a:rPr lang="fa-IR" sz="1600" b="1" dirty="0" smtClean="0">
                <a:cs typeface="B Mitra" pitchFamily="2" charset="-78"/>
              </a:rPr>
              <a:t> / </a:t>
            </a:r>
            <a:r>
              <a:rPr lang="ar-SA" sz="1600" b="1" dirty="0">
                <a:cs typeface="B Mitra" pitchFamily="2" charset="-78"/>
              </a:rPr>
              <a:t>احساس خطر برای خود، فرزندان یا خانواده</a:t>
            </a:r>
            <a:endParaRPr lang="en-US" sz="1600" b="1" dirty="0">
              <a:cs typeface="B Mitra" pitchFamily="2" charset="-78"/>
            </a:endParaRPr>
          </a:p>
          <a:p>
            <a:pPr lvl="0" algn="r" rtl="1">
              <a:buNone/>
            </a:pPr>
            <a:endParaRPr lang="en-US" sz="1600" dirty="0">
              <a:cs typeface="B Mitra" pitchFamily="2" charset="-78"/>
            </a:endParaRPr>
          </a:p>
        </p:txBody>
      </p:sp>
    </p:spTree>
    <p:extLst>
      <p:ext uri="{BB962C8B-B14F-4D97-AF65-F5344CB8AC3E}">
        <p14:creationId xmlns:p14="http://schemas.microsoft.com/office/powerpoint/2010/main" xmlns="" val="3940574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fa-IR" b="1" dirty="0" smtClean="0">
                <a:cs typeface="B Mitra" pitchFamily="2" charset="-78"/>
              </a:rPr>
              <a:t>برقراری ارتباط</a:t>
            </a:r>
            <a:endParaRPr lang="en-US" dirty="0"/>
          </a:p>
        </p:txBody>
      </p:sp>
      <p:sp>
        <p:nvSpPr>
          <p:cNvPr id="3" name="Content Placeholder 2"/>
          <p:cNvSpPr>
            <a:spLocks noGrp="1"/>
          </p:cNvSpPr>
          <p:nvPr>
            <p:ph idx="1"/>
          </p:nvPr>
        </p:nvSpPr>
        <p:spPr/>
        <p:txBody>
          <a:bodyPr>
            <a:normAutofit/>
          </a:bodyPr>
          <a:lstStyle/>
          <a:p>
            <a:pPr lvl="0" algn="r" rtl="1" fontAlgn="ctr"/>
            <a:r>
              <a:rPr lang="ar-SA" sz="2100" dirty="0" smtClean="0">
                <a:cs typeface="B Compset" pitchFamily="2" charset="-78"/>
              </a:rPr>
              <a:t>درک و همدلی خود را  با شرایط وی</a:t>
            </a:r>
            <a:r>
              <a:rPr lang="fa-IR" sz="2100" dirty="0" smtClean="0">
                <a:cs typeface="B Compset" pitchFamily="2" charset="-78"/>
              </a:rPr>
              <a:t> نشان دهید و پیام های مهم زیر  را به  او بدهید:</a:t>
            </a:r>
          </a:p>
          <a:p>
            <a:pPr lvl="0" algn="r" rtl="1" fontAlgn="ctr">
              <a:buNone/>
            </a:pPr>
            <a:endParaRPr lang="en-US" sz="2100" dirty="0" smtClean="0">
              <a:cs typeface="B Compset" pitchFamily="2" charset="-78"/>
            </a:endParaRPr>
          </a:p>
          <a:p>
            <a:pPr lvl="0" algn="r" rtl="1">
              <a:buFont typeface="Wingdings" pitchFamily="2" charset="2"/>
              <a:buChar char="ü"/>
            </a:pPr>
            <a:r>
              <a:rPr lang="fa-IR" sz="2100" dirty="0" smtClean="0">
                <a:cs typeface="B Compset" pitchFamily="2" charset="-78"/>
              </a:rPr>
              <a:t>تو مقصر چیزی که اتفاق می افتد نیستی، تو مسئول کارها و رفتار خودت هستی. او ممکن است همیشه بهانه ای برای رفتار خود پیدا کند ولی تو نباید مسئولیت کارهای او را قبول کنی. او تنها کسی است که می تواند رفتارش را تغییر دهد و این مسئولیت تونیست. </a:t>
            </a:r>
            <a:endParaRPr lang="en-US" sz="2100" dirty="0" smtClean="0">
              <a:cs typeface="B Compset" pitchFamily="2" charset="-78"/>
            </a:endParaRPr>
          </a:p>
          <a:p>
            <a:pPr lvl="0" algn="r" rtl="1">
              <a:buFont typeface="Wingdings" pitchFamily="2" charset="2"/>
              <a:buChar char="ü"/>
            </a:pPr>
            <a:r>
              <a:rPr lang="fa-IR" sz="2100" dirty="0" smtClean="0">
                <a:cs typeface="B Compset" pitchFamily="2" charset="-78"/>
              </a:rPr>
              <a:t>تو مستحق این رفتار نیستی</a:t>
            </a:r>
            <a:endParaRPr lang="en-US" sz="2100" dirty="0" smtClean="0">
              <a:cs typeface="B Compset" pitchFamily="2" charset="-78"/>
            </a:endParaRPr>
          </a:p>
          <a:p>
            <a:pPr lvl="0" algn="r" rtl="1">
              <a:buFont typeface="Wingdings" pitchFamily="2" charset="2"/>
              <a:buChar char="ü"/>
            </a:pPr>
            <a:r>
              <a:rPr lang="fa-IR" sz="2100" dirty="0" smtClean="0">
                <a:cs typeface="B Compset" pitchFamily="2" charset="-78"/>
              </a:rPr>
              <a:t>تو زن شجاعی هستی که این قدم بزرگ را برداشتی و به مرکز آمدی. این کار تو  نشان می دهد که می خواهی به خودت و بچه هایت کمک کنی</a:t>
            </a:r>
            <a:endParaRPr lang="en-US" sz="2100" dirty="0" smtClean="0">
              <a:cs typeface="B Compset" pitchFamily="2" charset="-78"/>
            </a:endParaRPr>
          </a:p>
          <a:p>
            <a:pPr lvl="0" algn="r" rtl="1">
              <a:buFont typeface="Wingdings" pitchFamily="2" charset="2"/>
              <a:buChar char="ü"/>
            </a:pPr>
            <a:r>
              <a:rPr lang="fa-IR" sz="2100" dirty="0" smtClean="0">
                <a:cs typeface="B Compset" pitchFamily="2" charset="-78"/>
              </a:rPr>
              <a:t>تو تنها نیستی، من اینجا همیشه برای کمک به تو آماده ام و صرف نظر از اینکه با او بمانی و یا او را ترک کنی،  همیشه از تو حمایت می کنم</a:t>
            </a:r>
            <a:endParaRPr lang="en-US" sz="2100" dirty="0" smtClean="0">
              <a:cs typeface="B Compset" pitchFamily="2" charset="-78"/>
            </a:endParaRPr>
          </a:p>
          <a:p>
            <a:pPr lvl="0" algn="r" rtl="1">
              <a:buFont typeface="Wingdings" pitchFamily="2" charset="2"/>
              <a:buChar char="ü"/>
            </a:pPr>
            <a:r>
              <a:rPr lang="fa-IR" sz="2100" dirty="0" smtClean="0">
                <a:cs typeface="B Compset" pitchFamily="2" charset="-78"/>
              </a:rPr>
              <a:t>نکته</a:t>
            </a:r>
            <a:r>
              <a:rPr lang="fa-IR" sz="2100" dirty="0">
                <a:cs typeface="B Compset" pitchFamily="2" charset="-78"/>
              </a:rPr>
              <a:t>: </a:t>
            </a:r>
            <a:r>
              <a:rPr lang="fa-IR" sz="2100" b="1" dirty="0">
                <a:cs typeface="B Compset" pitchFamily="2" charset="-78"/>
              </a:rPr>
              <a:t>تشویق مراجع برای جدایی و طلاق کار کارکنان مراکز بهداشتی نیست</a:t>
            </a:r>
          </a:p>
          <a:p>
            <a:pPr marL="0" lvl="0" indent="0" algn="r" rtl="1">
              <a:buNone/>
            </a:pPr>
            <a:endParaRPr lang="en-US" sz="2100" dirty="0" smtClean="0">
              <a:cs typeface="B Compset" pitchFamily="2" charset="-78"/>
            </a:endParaRPr>
          </a:p>
          <a:p>
            <a:pPr algn="r" rtl="1">
              <a:buNone/>
            </a:pPr>
            <a:endParaRPr lang="en-US" dirty="0"/>
          </a:p>
        </p:txBody>
      </p:sp>
    </p:spTree>
    <p:extLst>
      <p:ext uri="{BB962C8B-B14F-4D97-AF65-F5344CB8AC3E}">
        <p14:creationId xmlns:p14="http://schemas.microsoft.com/office/powerpoint/2010/main" xmlns="" val="326707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مهارتهای زندگی برای زنان خشونت دیده </a:t>
            </a:r>
            <a:endParaRPr lang="en-US" dirty="0"/>
          </a:p>
        </p:txBody>
      </p:sp>
      <p:sp>
        <p:nvSpPr>
          <p:cNvPr id="3" name="Content Placeholder 2"/>
          <p:cNvSpPr>
            <a:spLocks noGrp="1"/>
          </p:cNvSpPr>
          <p:nvPr>
            <p:ph idx="1"/>
          </p:nvPr>
        </p:nvSpPr>
        <p:spPr/>
        <p:txBody>
          <a:bodyPr/>
          <a:lstStyle/>
          <a:p>
            <a:pPr algn="r" rtl="1"/>
            <a:r>
              <a:rPr lang="fa-IR" dirty="0" smtClean="0"/>
              <a:t>مهارتهای برقراری ارتباط</a:t>
            </a:r>
          </a:p>
          <a:p>
            <a:pPr algn="r" rtl="1"/>
            <a:r>
              <a:rPr lang="fa-IR" dirty="0" smtClean="0"/>
              <a:t>مهارت قاطعیت</a:t>
            </a:r>
          </a:p>
          <a:p>
            <a:pPr algn="r" rtl="1"/>
            <a:r>
              <a:rPr lang="fa-IR" dirty="0" smtClean="0"/>
              <a:t>مهارت حل مساله </a:t>
            </a:r>
          </a:p>
          <a:p>
            <a:pPr algn="r" rtl="1"/>
            <a:r>
              <a:rPr lang="fa-IR" dirty="0" smtClean="0"/>
              <a:t>مهارت حل تعارض</a:t>
            </a:r>
          </a:p>
          <a:p>
            <a:pPr algn="r" rtl="1"/>
            <a:r>
              <a:rPr lang="fa-IR" smtClean="0"/>
              <a:t>مهارت مقابله با خشم</a:t>
            </a:r>
            <a:endParaRPr lang="en-US"/>
          </a:p>
        </p:txBody>
      </p:sp>
    </p:spTree>
    <p:extLst>
      <p:ext uri="{BB962C8B-B14F-4D97-AF65-F5344CB8AC3E}">
        <p14:creationId xmlns:p14="http://schemas.microsoft.com/office/powerpoint/2010/main" xmlns="" val="1095725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خشونت خانگی</a:t>
            </a:r>
            <a:endParaRPr lang="en-US" dirty="0"/>
          </a:p>
        </p:txBody>
      </p:sp>
      <p:sp>
        <p:nvSpPr>
          <p:cNvPr id="3" name="Content Placeholder 2"/>
          <p:cNvSpPr>
            <a:spLocks noGrp="1"/>
          </p:cNvSpPr>
          <p:nvPr>
            <p:ph idx="1"/>
          </p:nvPr>
        </p:nvSpPr>
        <p:spPr/>
        <p:txBody>
          <a:bodyPr/>
          <a:lstStyle/>
          <a:p>
            <a:pPr algn="r" rtl="1"/>
            <a:r>
              <a:rPr lang="fa-IR" dirty="0" smtClean="0"/>
              <a:t>آسیب اجتماعی شایع و ناپسندی است که اغلب به صورت پنهان و در مواردی هم به صورت آشکاراتفاق می افتد که می تواند در دراز مدت آثار مخرب و جبران ناپذیری بر سلامت خانواده بگذارد</a:t>
            </a:r>
            <a:endParaRPr lang="en-US" dirty="0"/>
          </a:p>
        </p:txBody>
      </p:sp>
    </p:spTree>
    <p:extLst>
      <p:ext uri="{BB962C8B-B14F-4D97-AF65-F5344CB8AC3E}">
        <p14:creationId xmlns:p14="http://schemas.microsoft.com/office/powerpoint/2010/main" xmlns="" val="352293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4145028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همسرآزاری</a:t>
            </a:r>
            <a:endParaRPr lang="en-US" dirty="0"/>
          </a:p>
        </p:txBody>
      </p:sp>
      <p:sp>
        <p:nvSpPr>
          <p:cNvPr id="3" name="Content Placeholder 2"/>
          <p:cNvSpPr>
            <a:spLocks noGrp="1"/>
          </p:cNvSpPr>
          <p:nvPr>
            <p:ph idx="1"/>
          </p:nvPr>
        </p:nvSpPr>
        <p:spPr/>
        <p:txBody>
          <a:bodyPr>
            <a:normAutofit/>
          </a:bodyPr>
          <a:lstStyle/>
          <a:p>
            <a:pPr algn="r" rtl="1"/>
            <a:r>
              <a:rPr lang="fa-IR" dirty="0" smtClean="0"/>
              <a:t>همسرآزاری می تواند به صورت آزار جسمی ,رفتاری,روانشناختی و یا آسیب های دیگر اتفاق بیفتد</a:t>
            </a:r>
          </a:p>
          <a:p>
            <a:pPr algn="r" rtl="1"/>
            <a:r>
              <a:rPr lang="fa-IR" dirty="0" smtClean="0"/>
              <a:t>آزار جسمی مانند هل دادن ,کتک زدن,سیلی, مشت و لگد زدن به همسرو یا بستن دست و پای وی</a:t>
            </a:r>
          </a:p>
          <a:p>
            <a:pPr algn="r" rtl="1"/>
            <a:r>
              <a:rPr lang="fa-IR" dirty="0" smtClean="0"/>
              <a:t>تهدید کردن و ترساندن همسر</a:t>
            </a:r>
          </a:p>
          <a:p>
            <a:pPr algn="r" rtl="1"/>
            <a:r>
              <a:rPr lang="fa-IR" dirty="0" smtClean="0"/>
              <a:t>جلوگیری از مراجعه همسر به پزشک یا مراکز بهداشتی و درمانی </a:t>
            </a:r>
            <a:endParaRPr lang="en-US" dirty="0"/>
          </a:p>
        </p:txBody>
      </p:sp>
    </p:spTree>
    <p:extLst>
      <p:ext uri="{BB962C8B-B14F-4D97-AF65-F5344CB8AC3E}">
        <p14:creationId xmlns:p14="http://schemas.microsoft.com/office/powerpoint/2010/main" xmlns="" val="1374893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57200"/>
            <a:ext cx="8229600" cy="5668963"/>
          </a:xfrm>
        </p:spPr>
        <p:txBody>
          <a:bodyPr/>
          <a:lstStyle/>
          <a:p>
            <a:pPr algn="r" rtl="1"/>
            <a:r>
              <a:rPr lang="fa-IR" dirty="0" smtClean="0"/>
              <a:t>انتقاد مکرر از همسر و مقایسه کردن وی با دیگران </a:t>
            </a:r>
          </a:p>
          <a:p>
            <a:pPr algn="r" rtl="1"/>
            <a:r>
              <a:rPr lang="fa-IR" dirty="0" smtClean="0"/>
              <a:t>سرزنش کردن همسر و مسخره کردن او و یا خانواده اش</a:t>
            </a:r>
          </a:p>
          <a:p>
            <a:pPr algn="r" rtl="1"/>
            <a:r>
              <a:rPr lang="fa-IR" dirty="0" smtClean="0"/>
              <a:t>تامین نکردن نیازهای مادی یا روانی و جنسی همسر</a:t>
            </a:r>
          </a:p>
          <a:p>
            <a:pPr algn="r" rtl="1"/>
            <a:r>
              <a:rPr lang="fa-IR" dirty="0" smtClean="0"/>
              <a:t>برقراری رابطه جنسی با همسر به اشکال غیر معمول آنیا در شرایطی که همسرش به دلیلی تمایل  به برقراری این رابطه نداشته باشد </a:t>
            </a:r>
          </a:p>
          <a:p>
            <a:pPr algn="r" rtl="1"/>
            <a:r>
              <a:rPr lang="fa-IR" dirty="0" smtClean="0"/>
              <a:t>منع کردن وی از ادامه تحصیل یا رفت و آمد با اعضای خانواده و دوستان </a:t>
            </a:r>
          </a:p>
          <a:p>
            <a:pPr algn="r" rtl="1"/>
            <a:r>
              <a:rPr lang="fa-IR" dirty="0" smtClean="0"/>
              <a:t>خشونت روانی کلامی عاطفی استفاده از کلمات توهین آمیز تهدید ,تضعیف اعتماد بنفس و بدنامی</a:t>
            </a:r>
            <a:endParaRPr lang="en-US" dirty="0"/>
          </a:p>
        </p:txBody>
      </p:sp>
    </p:spTree>
    <p:extLst>
      <p:ext uri="{BB962C8B-B14F-4D97-AF65-F5344CB8AC3E}">
        <p14:creationId xmlns:p14="http://schemas.microsoft.com/office/powerpoint/2010/main" xmlns="" val="3662997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پیامد های همسرآزاری</a:t>
            </a:r>
            <a:endParaRPr lang="en-US" dirty="0"/>
          </a:p>
        </p:txBody>
      </p:sp>
      <p:sp>
        <p:nvSpPr>
          <p:cNvPr id="3" name="Content Placeholder 2"/>
          <p:cNvSpPr>
            <a:spLocks noGrp="1"/>
          </p:cNvSpPr>
          <p:nvPr>
            <p:ph idx="1"/>
          </p:nvPr>
        </p:nvSpPr>
        <p:spPr/>
        <p:txBody>
          <a:bodyPr/>
          <a:lstStyle/>
          <a:p>
            <a:pPr algn="r" rtl="1"/>
            <a:r>
              <a:rPr lang="fa-IR" dirty="0" smtClean="0"/>
              <a:t>پیامدهای روانی:کاهش اعتماد بنفس,افسردگی اضطراب,احساس گنا و شرمندگی </a:t>
            </a:r>
          </a:p>
          <a:p>
            <a:pPr algn="r" rtl="1"/>
            <a:r>
              <a:rPr lang="fa-IR" dirty="0" smtClean="0"/>
              <a:t>پیامدهای جسمانی :سردرد های میگرنی,دردهای پراکنده بدنی ,بیماریهای قلبی, فشارخون,زخم معده و...</a:t>
            </a:r>
          </a:p>
          <a:p>
            <a:pPr algn="r" rtl="1"/>
            <a:r>
              <a:rPr lang="fa-IR" dirty="0" smtClean="0"/>
              <a:t>اثر مخرب بر فرزندان:فرزندان به عنوان شاهدان خشونت دچار مشکلاتی مانند اضطراب ,افسردگی ,شب ادراری,و مشکلات تحصیلی می شوند </a:t>
            </a:r>
          </a:p>
        </p:txBody>
      </p:sp>
    </p:spTree>
    <p:extLst>
      <p:ext uri="{BB962C8B-B14F-4D97-AF65-F5344CB8AC3E}">
        <p14:creationId xmlns:p14="http://schemas.microsoft.com/office/powerpoint/2010/main" xmlns="" val="2593614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چه دلیلی دارد که افرادی که مورد خشونت قرار میگیرند آن را از دیگران مخفی نگه می دارند</a:t>
            </a:r>
            <a:endParaRPr lang="en-US" dirty="0"/>
          </a:p>
        </p:txBody>
      </p:sp>
      <p:sp>
        <p:nvSpPr>
          <p:cNvPr id="3" name="Content Placeholder 2"/>
          <p:cNvSpPr>
            <a:spLocks noGrp="1"/>
          </p:cNvSpPr>
          <p:nvPr>
            <p:ph idx="1"/>
          </p:nvPr>
        </p:nvSpPr>
        <p:spPr/>
        <p:txBody>
          <a:bodyPr>
            <a:normAutofit lnSpcReduction="10000"/>
          </a:bodyPr>
          <a:lstStyle/>
          <a:p>
            <a:pPr algn="r" rtl="1"/>
            <a:r>
              <a:rPr lang="fa-IR" dirty="0" smtClean="0"/>
              <a:t>احساس ترس,گناه و یا احساس شرم</a:t>
            </a:r>
          </a:p>
          <a:p>
            <a:pPr algn="r" rtl="1"/>
            <a:r>
              <a:rPr lang="fa-IR" dirty="0" smtClean="0"/>
              <a:t>ترس از همسر</a:t>
            </a:r>
          </a:p>
          <a:p>
            <a:pPr algn="r" rtl="1"/>
            <a:r>
              <a:rPr lang="fa-IR" dirty="0" smtClean="0"/>
              <a:t>ترس از آبروریزی و عکس العمل دیگران </a:t>
            </a:r>
          </a:p>
          <a:p>
            <a:pPr algn="r" rtl="1"/>
            <a:r>
              <a:rPr lang="fa-IR" dirty="0" smtClean="0"/>
              <a:t>علاقه به همسر فرزندان و زندگی مشترک </a:t>
            </a:r>
          </a:p>
          <a:p>
            <a:pPr algn="r" rtl="1"/>
            <a:r>
              <a:rPr lang="fa-IR" dirty="0" smtClean="0"/>
              <a:t>امیدوار بودن به این که اوضاع بهتر می شود </a:t>
            </a:r>
          </a:p>
          <a:p>
            <a:pPr algn="r" rtl="1"/>
            <a:r>
              <a:rPr lang="fa-IR" dirty="0" smtClean="0"/>
              <a:t>نداشتن استقلال مالی یا اجتماعی یا ترس از تنها شدن</a:t>
            </a:r>
          </a:p>
          <a:p>
            <a:pPr algn="r" rtl="1"/>
            <a:r>
              <a:rPr lang="fa-IR" dirty="0" smtClean="0"/>
              <a:t>عدم آگاهی و شناخت از وجود منابع </a:t>
            </a:r>
          </a:p>
          <a:p>
            <a:pPr marL="0" indent="0" algn="r" rtl="1">
              <a:buNone/>
            </a:pPr>
            <a:r>
              <a:rPr lang="fa-IR" dirty="0" smtClean="0"/>
              <a:t>و سازمانهای حمایتی در محیط اجتماعی فرد</a:t>
            </a:r>
          </a:p>
          <a:p>
            <a:pPr algn="r" rtl="1"/>
            <a:endParaRPr lang="en-US" dirty="0"/>
          </a:p>
        </p:txBody>
      </p:sp>
    </p:spTree>
    <p:extLst>
      <p:ext uri="{BB962C8B-B14F-4D97-AF65-F5344CB8AC3E}">
        <p14:creationId xmlns:p14="http://schemas.microsoft.com/office/powerpoint/2010/main" xmlns="" val="1620979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body" sz="half" idx="1"/>
          </p:nvPr>
        </p:nvSpPr>
        <p:spPr>
          <a:xfrm>
            <a:off x="250825" y="908050"/>
            <a:ext cx="4392613" cy="5438775"/>
          </a:xfrm>
          <a:ln w="76200">
            <a:solidFill>
              <a:schemeClr val="tx2"/>
            </a:solidFill>
            <a:miter lim="800000"/>
            <a:headEnd/>
            <a:tailEnd/>
          </a:ln>
        </p:spPr>
        <p:txBody>
          <a:bodyPr/>
          <a:lstStyle/>
          <a:p>
            <a:pPr algn="ctr" eaLnBrk="1" hangingPunct="1">
              <a:buFont typeface="Wingdings" pitchFamily="2" charset="2"/>
              <a:buNone/>
            </a:pPr>
            <a:endParaRPr lang="fa-IR" altLang="en-US" sz="4800" b="1" smtClean="0">
              <a:effectLst/>
            </a:endParaRPr>
          </a:p>
          <a:p>
            <a:pPr algn="ctr" eaLnBrk="1" hangingPunct="1">
              <a:buFont typeface="Wingdings" pitchFamily="2" charset="2"/>
              <a:buNone/>
            </a:pPr>
            <a:endParaRPr lang="fa-IR" altLang="en-US" sz="4800" b="1" smtClean="0">
              <a:effectLst/>
            </a:endParaRPr>
          </a:p>
          <a:p>
            <a:pPr algn="ctr" eaLnBrk="1" hangingPunct="1">
              <a:buFont typeface="Wingdings" pitchFamily="2" charset="2"/>
              <a:buNone/>
            </a:pPr>
            <a:r>
              <a:rPr lang="fa-IR" altLang="en-US" sz="4800" b="1" smtClean="0">
                <a:solidFill>
                  <a:srgbClr val="FF99FF"/>
                </a:solidFill>
                <a:effectLst/>
              </a:rPr>
              <a:t>کارکنان نظام سلامت</a:t>
            </a:r>
            <a:r>
              <a:rPr lang="fa-IR" altLang="en-US" sz="2800" smtClean="0">
                <a:solidFill>
                  <a:srgbClr val="FF99FF"/>
                </a:solidFill>
                <a:effectLst/>
              </a:rPr>
              <a:t> </a:t>
            </a:r>
          </a:p>
          <a:p>
            <a:pPr algn="ctr" eaLnBrk="1" hangingPunct="1">
              <a:buFont typeface="Wingdings" pitchFamily="2" charset="2"/>
              <a:buNone/>
            </a:pPr>
            <a:r>
              <a:rPr lang="fa-IR" altLang="en-US" sz="2800" smtClean="0">
                <a:effectLst/>
              </a:rPr>
              <a:t>و</a:t>
            </a:r>
          </a:p>
          <a:p>
            <a:pPr algn="ctr" eaLnBrk="1" hangingPunct="1">
              <a:buFont typeface="Wingdings" pitchFamily="2" charset="2"/>
              <a:buNone/>
            </a:pPr>
            <a:r>
              <a:rPr lang="fa-IR" altLang="en-US" sz="4800" b="1" smtClean="0">
                <a:solidFill>
                  <a:srgbClr val="FF3300"/>
                </a:solidFill>
                <a:effectLst/>
              </a:rPr>
              <a:t>خشونت</a:t>
            </a:r>
            <a:endParaRPr lang="en-US" altLang="en-US" sz="4800" b="1" smtClean="0">
              <a:solidFill>
                <a:srgbClr val="FF3300"/>
              </a:solidFill>
              <a:effectLst/>
            </a:endParaRPr>
          </a:p>
        </p:txBody>
      </p:sp>
      <p:sp>
        <p:nvSpPr>
          <p:cNvPr id="73759" name="Rectangle 31"/>
          <p:cNvSpPr>
            <a:spLocks noGrp="1" noChangeArrowheads="1"/>
          </p:cNvSpPr>
          <p:nvPr>
            <p:ph sz="half" idx="2"/>
          </p:nvPr>
        </p:nvSpPr>
        <p:spPr>
          <a:xfrm>
            <a:off x="4648200" y="836613"/>
            <a:ext cx="4038600" cy="5294312"/>
          </a:xfrm>
        </p:spPr>
        <p:txBody>
          <a:bodyPr/>
          <a:lstStyle/>
          <a:p>
            <a:pPr eaLnBrk="1" hangingPunct="1">
              <a:defRPr/>
            </a:pPr>
            <a:endParaRPr lang="en-US" altLang="en-US" sz="2800" smtClean="0"/>
          </a:p>
        </p:txBody>
      </p:sp>
      <p:pic>
        <p:nvPicPr>
          <p:cNvPr id="55301" name="Picture 15" descr="1_635685709611968830_s"/>
          <p:cNvPicPr>
            <a:picLocks noGrp="1" noChangeAspect="1" noChangeArrowheads="1"/>
          </p:cNvPicPr>
          <p:nvPr>
            <p:ph sz="half" idx="4294967295"/>
          </p:nvPr>
        </p:nvPicPr>
        <p:blipFill>
          <a:blip r:embed="rId2">
            <a:extLst>
              <a:ext uri="{28A0092B-C50C-407E-A947-70E740481C1C}">
                <a14:useLocalDpi xmlns:a14="http://schemas.microsoft.com/office/drawing/2010/main" xmlns="" val="0"/>
              </a:ext>
            </a:extLst>
          </a:blip>
          <a:srcRect/>
          <a:stretch>
            <a:fillRect/>
          </a:stretch>
        </p:blipFill>
        <p:spPr>
          <a:xfrm>
            <a:off x="5400675" y="836613"/>
            <a:ext cx="3743325" cy="25209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55299" name="AutoShape 5" descr="Image result for ‫عکس برای  سلامت‬‎"/>
          <p:cNvSpPr>
            <a:spLocks noChangeAspect="1" noChangeArrowheads="1"/>
          </p:cNvSpPr>
          <p:nvPr/>
        </p:nvSpPr>
        <p:spPr bwMode="auto">
          <a:xfrm>
            <a:off x="3643313" y="2852738"/>
            <a:ext cx="1857375" cy="1152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eaLnBrk="0" hangingPunct="0">
              <a:spcBef>
                <a:spcPct val="20000"/>
              </a:spcBef>
              <a:buClr>
                <a:schemeClr val="hlink"/>
              </a:buClr>
              <a:buSzPct val="90000"/>
              <a:buFont typeface="Wingdings" pitchFamily="2" charset="2"/>
              <a:buBlip>
                <a:blip r:embed="rId3"/>
              </a:buBlip>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lr>
                <a:schemeClr val="accent2"/>
              </a:buClr>
              <a:buSzPct val="90000"/>
              <a:buFont typeface="Wingdings" pitchFamily="2" charset="2"/>
              <a:buBlip>
                <a:blip r:embed="rId4"/>
              </a:buBlip>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lr>
                <a:schemeClr val="folHlink"/>
              </a:buClr>
              <a:buSzPct val="90000"/>
              <a:buFont typeface="Wingdings" pitchFamily="2" charset="2"/>
              <a:buBlip>
                <a:blip r:embed="rId5"/>
              </a:buBlip>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latin typeface="Arial" charset="0"/>
                <a:cs typeface="Arial" charset="0"/>
              </a:defRPr>
            </a:lvl9pPr>
          </a:lstStyle>
          <a:p>
            <a:pPr algn="r" eaLnBrk="1" fontAlgn="base" hangingPunct="1">
              <a:spcBef>
                <a:spcPct val="0"/>
              </a:spcBef>
              <a:spcAft>
                <a:spcPct val="0"/>
              </a:spcAft>
              <a:buClrTx/>
              <a:buSzTx/>
              <a:buFontTx/>
              <a:buNone/>
            </a:pPr>
            <a:endParaRPr lang="en-US" altLang="en-US" sz="1800" smtClean="0">
              <a:solidFill>
                <a:srgbClr val="FFFFFF"/>
              </a:solidFill>
            </a:endParaRPr>
          </a:p>
        </p:txBody>
      </p:sp>
      <p:sp>
        <p:nvSpPr>
          <p:cNvPr id="55300" name="AutoShape 7" descr="Image result for ‫عکس برای  سلامت‬‎"/>
          <p:cNvSpPr>
            <a:spLocks noChangeAspect="1" noChangeArrowheads="1"/>
          </p:cNvSpPr>
          <p:nvPr/>
        </p:nvSpPr>
        <p:spPr bwMode="auto">
          <a:xfrm>
            <a:off x="3643313" y="2852738"/>
            <a:ext cx="1857375" cy="1152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eaLnBrk="0" hangingPunct="0">
              <a:spcBef>
                <a:spcPct val="20000"/>
              </a:spcBef>
              <a:buClr>
                <a:schemeClr val="hlink"/>
              </a:buClr>
              <a:buSzPct val="90000"/>
              <a:buFont typeface="Wingdings" pitchFamily="2" charset="2"/>
              <a:buBlip>
                <a:blip r:embed="rId3"/>
              </a:buBlip>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lr>
                <a:schemeClr val="accent2"/>
              </a:buClr>
              <a:buSzPct val="90000"/>
              <a:buFont typeface="Wingdings" pitchFamily="2" charset="2"/>
              <a:buBlip>
                <a:blip r:embed="rId4"/>
              </a:buBlip>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lr>
                <a:schemeClr val="folHlink"/>
              </a:buClr>
              <a:buSzPct val="90000"/>
              <a:buFont typeface="Wingdings" pitchFamily="2" charset="2"/>
              <a:buBlip>
                <a:blip r:embed="rId5"/>
              </a:buBlip>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latin typeface="Arial" charset="0"/>
                <a:cs typeface="Arial" charset="0"/>
              </a:defRPr>
            </a:lvl9pPr>
          </a:lstStyle>
          <a:p>
            <a:pPr algn="r" eaLnBrk="1" fontAlgn="base" hangingPunct="1">
              <a:spcBef>
                <a:spcPct val="0"/>
              </a:spcBef>
              <a:spcAft>
                <a:spcPct val="0"/>
              </a:spcAft>
              <a:buClrTx/>
              <a:buSzTx/>
              <a:buFontTx/>
              <a:buNone/>
            </a:pPr>
            <a:endParaRPr lang="en-US" altLang="en-US" sz="1800" smtClean="0">
              <a:solidFill>
                <a:srgbClr val="FFFFFF"/>
              </a:solidFill>
            </a:endParaRPr>
          </a:p>
        </p:txBody>
      </p:sp>
      <p:pic>
        <p:nvPicPr>
          <p:cNvPr id="55303" name="Picture 33" descr="77995544"/>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5003800" y="3573463"/>
            <a:ext cx="3671888" cy="273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96076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fa-IR" dirty="0" smtClean="0">
                <a:cs typeface="B Mitra" pitchFamily="2" charset="-78"/>
              </a:rPr>
              <a:t>مشاوره خشونت برعلیه زنان</a:t>
            </a:r>
            <a:endParaRPr lang="en-US" dirty="0">
              <a:cs typeface="B Mitra" pitchFamily="2" charset="-78"/>
            </a:endParaRPr>
          </a:p>
        </p:txBody>
      </p:sp>
      <p:sp>
        <p:nvSpPr>
          <p:cNvPr id="3" name="Content Placeholder 2"/>
          <p:cNvSpPr>
            <a:spLocks noGrp="1"/>
          </p:cNvSpPr>
          <p:nvPr>
            <p:ph idx="1"/>
          </p:nvPr>
        </p:nvSpPr>
        <p:spPr/>
        <p:txBody>
          <a:bodyPr>
            <a:normAutofit/>
          </a:bodyPr>
          <a:lstStyle/>
          <a:p>
            <a:pPr algn="just" rtl="1"/>
            <a:r>
              <a:rPr lang="fa-IR" sz="2800" dirty="0">
                <a:cs typeface="B Compset" panose="00000400000000000000" pitchFamily="2" charset="-78"/>
              </a:rPr>
              <a:t>هدف اولیه </a:t>
            </a:r>
            <a:r>
              <a:rPr lang="fa-IR" sz="2800" dirty="0" smtClean="0">
                <a:cs typeface="B Compset" panose="00000400000000000000" pitchFamily="2" charset="-78"/>
              </a:rPr>
              <a:t>مشاوره خشونت خانگی، </a:t>
            </a:r>
            <a:r>
              <a:rPr lang="fa-IR" sz="2800" dirty="0">
                <a:cs typeface="B Compset" panose="00000400000000000000" pitchFamily="2" charset="-78"/>
              </a:rPr>
              <a:t>شناسایی و ارزیابی سطح خطر خشونت، تضمین امنیت مراجع و فرزندان و شناسایی نیازهای مراجع در زمینه های مختلف و ارجاع است. </a:t>
            </a:r>
            <a:endParaRPr lang="fa-IR" sz="2800" dirty="0" smtClean="0">
              <a:cs typeface="B Compset" panose="00000400000000000000" pitchFamily="2" charset="-78"/>
            </a:endParaRPr>
          </a:p>
          <a:p>
            <a:pPr algn="just" rtl="1">
              <a:buNone/>
            </a:pPr>
            <a:endParaRPr lang="en-US" sz="2800" dirty="0" smtClean="0">
              <a:cs typeface="B Compset" panose="00000400000000000000" pitchFamily="2" charset="-78"/>
            </a:endParaRPr>
          </a:p>
          <a:p>
            <a:pPr algn="just" rtl="1"/>
            <a:r>
              <a:rPr lang="fa-IR" sz="2800" dirty="0">
                <a:cs typeface="B Compset" panose="00000400000000000000" pitchFamily="2" charset="-78"/>
              </a:rPr>
              <a:t>هدف بعدی، توانمند سازی مراجعان است تا  بتوانند در مورد موقعیت زندگی خود تصمیم آگاهانه ای بگیرند و سلامت جسمی و روانی خود را بهبود </a:t>
            </a:r>
            <a:r>
              <a:rPr lang="fa-IR" sz="2800" dirty="0" smtClean="0">
                <a:cs typeface="B Compset" panose="00000400000000000000" pitchFamily="2" charset="-78"/>
              </a:rPr>
              <a:t>بخشند</a:t>
            </a:r>
            <a:r>
              <a:rPr lang="en-US" sz="2800" dirty="0" smtClean="0">
                <a:cs typeface="B Compset" panose="00000400000000000000" pitchFamily="2" charset="-78"/>
              </a:rPr>
              <a:t>.</a:t>
            </a:r>
            <a:endParaRPr lang="en-US" sz="2800" dirty="0">
              <a:cs typeface="B Compset" panose="00000400000000000000" pitchFamily="2" charset="-78"/>
            </a:endParaRPr>
          </a:p>
        </p:txBody>
      </p:sp>
    </p:spTree>
    <p:extLst>
      <p:ext uri="{BB962C8B-B14F-4D97-AF65-F5344CB8AC3E}">
        <p14:creationId xmlns:p14="http://schemas.microsoft.com/office/powerpoint/2010/main" xmlns="" val="1510594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1125538"/>
            <a:ext cx="8229600" cy="4751387"/>
          </a:xfrm>
        </p:spPr>
        <p:txBody>
          <a:bodyPr/>
          <a:lstStyle/>
          <a:p>
            <a:pPr eaLnBrk="1" hangingPunct="1"/>
            <a:r>
              <a:rPr lang="fa-IR" altLang="en-US" b="1" smtClean="0">
                <a:solidFill>
                  <a:srgbClr val="FF99FF"/>
                </a:solidFill>
                <a:effectLst/>
              </a:rPr>
              <a:t>مواردی که کارکنان مراکز سلامت ممکن است با آن مواجه شوند</a:t>
            </a:r>
            <a:endParaRPr lang="en-US" altLang="en-US" b="1" smtClean="0">
              <a:solidFill>
                <a:srgbClr val="FF99FF"/>
              </a:solidFill>
              <a:effectLst/>
            </a:endParaRPr>
          </a:p>
        </p:txBody>
      </p:sp>
    </p:spTree>
    <p:extLst>
      <p:ext uri="{BB962C8B-B14F-4D97-AF65-F5344CB8AC3E}">
        <p14:creationId xmlns:p14="http://schemas.microsoft.com/office/powerpoint/2010/main" xmlns="" val="3223756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eam">
  <a:themeElements>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fontScheme name="B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
      <a:clrScheme name="Beam 10">
        <a:dk1>
          <a:srgbClr val="881700"/>
        </a:dk1>
        <a:lt1>
          <a:srgbClr val="FAF9E6"/>
        </a:lt1>
        <a:dk2>
          <a:srgbClr val="FF6600"/>
        </a:dk2>
        <a:lt2>
          <a:srgbClr val="EADC78"/>
        </a:lt2>
        <a:accent1>
          <a:srgbClr val="FF6600"/>
        </a:accent1>
        <a:accent2>
          <a:srgbClr val="B86D52"/>
        </a:accent2>
        <a:accent3>
          <a:srgbClr val="FFB8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11">
        <a:dk1>
          <a:srgbClr val="FFFFF7"/>
        </a:dk1>
        <a:lt1>
          <a:srgbClr val="FAF9E6"/>
        </a:lt1>
        <a:dk2>
          <a:srgbClr val="FF6600"/>
        </a:dk2>
        <a:lt2>
          <a:srgbClr val="EADC78"/>
        </a:lt2>
        <a:accent1>
          <a:srgbClr val="FF6600"/>
        </a:accent1>
        <a:accent2>
          <a:srgbClr val="B86D52"/>
        </a:accent2>
        <a:accent3>
          <a:srgbClr val="FFB8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116</TotalTime>
  <Words>1396</Words>
  <Application>Microsoft Office PowerPoint</Application>
  <PresentationFormat>On-screen Show (4:3)</PresentationFormat>
  <Paragraphs>93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1_Beam</vt:lpstr>
      <vt:lpstr>خشونت بر علیه زنان</vt:lpstr>
      <vt:lpstr>خشونت خانگی</vt:lpstr>
      <vt:lpstr>انواع همسرآزاری</vt:lpstr>
      <vt:lpstr>Slide 4</vt:lpstr>
      <vt:lpstr>پیامد های همسرآزاری</vt:lpstr>
      <vt:lpstr>چه دلیلی دارد که افرادی که مورد خشونت قرار میگیرند آن را از دیگران مخفی نگه می دارند</vt:lpstr>
      <vt:lpstr>Slide 7</vt:lpstr>
      <vt:lpstr>مشاوره خشونت برعلیه زنان</vt:lpstr>
      <vt:lpstr>مواردی که کارکنان مراکز سلامت ممکن است با آن مواجه شوند</vt:lpstr>
      <vt:lpstr>Slide 10</vt:lpstr>
      <vt:lpstr>Slide 11</vt:lpstr>
      <vt:lpstr>Slide 12</vt:lpstr>
      <vt:lpstr>Slide 13</vt:lpstr>
      <vt:lpstr>Slide 14</vt:lpstr>
      <vt:lpstr>مشاوره خشونت برعلیه زنان</vt:lpstr>
      <vt:lpstr>مهارت های عمومی مشاوره</vt:lpstr>
      <vt:lpstr>برقراری ارتباط  </vt:lpstr>
      <vt:lpstr>برقراری ارتباط</vt:lpstr>
      <vt:lpstr>مهارتهای زندگی برای زنان خشونت دیده </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dream</dc:creator>
  <cp:lastModifiedBy>darbandi</cp:lastModifiedBy>
  <cp:revision>15</cp:revision>
  <dcterms:created xsi:type="dcterms:W3CDTF">2006-08-16T00:00:00Z</dcterms:created>
  <dcterms:modified xsi:type="dcterms:W3CDTF">2019-06-09T09:06:58Z</dcterms:modified>
</cp:coreProperties>
</file>